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7556500" cy="10693400"/>
  <p:notesSz cx="6858000" cy="9144000"/>
  <p:embeddedFontLst>
    <p:embeddedFont>
      <p:font typeface="Alama Bold" charset="1" panose="00000500000000000000"/>
      <p:regular r:id="rId25"/>
    </p:embeddedFont>
    <p:embeddedFont>
      <p:font typeface="29LT Azer" charset="1" panose="00000500000000000000"/>
      <p:regular r:id="rId26"/>
    </p:embeddedFont>
    <p:embeddedFont>
      <p:font typeface="Roya" charset="1" panose="01000500000000020004"/>
      <p:regular r:id="rId27"/>
    </p:embeddedFont>
    <p:embeddedFont>
      <p:font typeface="Roya Bold" charset="1" panose="01000700000000000000"/>
      <p:regular r:id="rId28"/>
    </p:embeddedFont>
    <p:embeddedFont>
      <p:font typeface="Montserrat Bold" charset="1" panose="00000800000000000000"/>
      <p:regular r:id="rId29"/>
    </p:embeddedFont>
    <p:embeddedFont>
      <p:font typeface="Boston Angel Bold" charset="1" panose="00000000000000000000"/>
      <p:regular r:id="rId30"/>
    </p:embeddedFont>
    <p:embeddedFont>
      <p:font typeface="Montserrat" charset="1" panose="00000500000000000000"/>
      <p:regular r:id="rId31"/>
    </p:embeddedFont>
    <p:embeddedFont>
      <p:font typeface="29LT Azer Bold" charset="1" panose="00000600000000000000"/>
      <p:regular r:id="rId32"/>
    </p:embeddedFont>
    <p:embeddedFont>
      <p:font typeface="Ouhod" charset="1" panose="020B080303060402020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emnify.com/blog/cellular-iot"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AF8F2"/>
        </a:solidFill>
      </p:bgPr>
    </p:bg>
    <p:spTree>
      <p:nvGrpSpPr>
        <p:cNvPr id="1" name=""/>
        <p:cNvGrpSpPr/>
        <p:nvPr/>
      </p:nvGrpSpPr>
      <p:grpSpPr>
        <a:xfrm>
          <a:off x="0" y="0"/>
          <a:ext cx="0" cy="0"/>
          <a:chOff x="0" y="0"/>
          <a:chExt cx="0" cy="0"/>
        </a:xfrm>
      </p:grpSpPr>
      <p:grpSp>
        <p:nvGrpSpPr>
          <p:cNvPr name="Group 2" id="2"/>
          <p:cNvGrpSpPr/>
          <p:nvPr/>
        </p:nvGrpSpPr>
        <p:grpSpPr>
          <a:xfrm rot="0">
            <a:off x="0" y="7890217"/>
            <a:ext cx="8164749" cy="2064670"/>
            <a:chOff x="0" y="0"/>
            <a:chExt cx="5201888" cy="1315433"/>
          </a:xfrm>
        </p:grpSpPr>
        <p:sp>
          <p:nvSpPr>
            <p:cNvPr name="Freeform 3" id="3"/>
            <p:cNvSpPr/>
            <p:nvPr/>
          </p:nvSpPr>
          <p:spPr>
            <a:xfrm flipH="false" flipV="false" rot="0">
              <a:off x="0" y="0"/>
              <a:ext cx="5201888" cy="1315433"/>
            </a:xfrm>
            <a:custGeom>
              <a:avLst/>
              <a:gdLst/>
              <a:ahLst/>
              <a:cxnLst/>
              <a:rect r="r" b="b" t="t" l="l"/>
              <a:pathLst>
                <a:path h="1315433" w="5201888">
                  <a:moveTo>
                    <a:pt x="0" y="0"/>
                  </a:moveTo>
                  <a:lnTo>
                    <a:pt x="5201888" y="0"/>
                  </a:lnTo>
                  <a:lnTo>
                    <a:pt x="5201888" y="1315433"/>
                  </a:lnTo>
                  <a:lnTo>
                    <a:pt x="0" y="1315433"/>
                  </a:lnTo>
                  <a:close/>
                </a:path>
              </a:pathLst>
            </a:custGeom>
            <a:solidFill>
              <a:srgbClr val="DDD1B8"/>
            </a:solidFill>
            <a:ln cap="sq">
              <a:noFill/>
              <a:prstDash val="solid"/>
              <a:miter/>
            </a:ln>
          </p:spPr>
        </p:sp>
        <p:sp>
          <p:nvSpPr>
            <p:cNvPr name="TextBox 4" id="4"/>
            <p:cNvSpPr txBox="true"/>
            <p:nvPr/>
          </p:nvSpPr>
          <p:spPr>
            <a:xfrm>
              <a:off x="0" y="-19050"/>
              <a:ext cx="5201888" cy="1334483"/>
            </a:xfrm>
            <a:prstGeom prst="rect">
              <a:avLst/>
            </a:prstGeom>
          </p:spPr>
          <p:txBody>
            <a:bodyPr anchor="ctr" rtlCol="false" tIns="21000" lIns="21000" bIns="21000" rIns="21000"/>
            <a:lstStyle/>
            <a:p>
              <a:pPr algn="ctr">
                <a:lnSpc>
                  <a:spcPts val="1099"/>
                </a:lnSpc>
              </a:pPr>
            </a:p>
          </p:txBody>
        </p:sp>
      </p:grpSp>
      <p:sp>
        <p:nvSpPr>
          <p:cNvPr name="Freeform 5" id="5"/>
          <p:cNvSpPr/>
          <p:nvPr/>
        </p:nvSpPr>
        <p:spPr>
          <a:xfrm flipH="false" flipV="false" rot="0">
            <a:off x="6407351" y="336626"/>
            <a:ext cx="793299" cy="815333"/>
          </a:xfrm>
          <a:custGeom>
            <a:avLst/>
            <a:gdLst/>
            <a:ahLst/>
            <a:cxnLst/>
            <a:rect r="r" b="b" t="t" l="l"/>
            <a:pathLst>
              <a:path h="815333" w="793299">
                <a:moveTo>
                  <a:pt x="0" y="0"/>
                </a:moveTo>
                <a:lnTo>
                  <a:pt x="793298" y="0"/>
                </a:lnTo>
                <a:lnTo>
                  <a:pt x="793298" y="815333"/>
                </a:lnTo>
                <a:lnTo>
                  <a:pt x="0" y="815333"/>
                </a:lnTo>
                <a:lnTo>
                  <a:pt x="0" y="0"/>
                </a:lnTo>
                <a:close/>
              </a:path>
            </a:pathLst>
          </a:custGeom>
          <a:blipFill>
            <a:blip r:embed="rId2"/>
            <a:stretch>
              <a:fillRect l="-360" t="0" r="-360" b="0"/>
            </a:stretch>
          </a:blipFill>
        </p:spPr>
      </p:sp>
      <p:sp>
        <p:nvSpPr>
          <p:cNvPr name="Freeform 6" id="6"/>
          <p:cNvSpPr/>
          <p:nvPr/>
        </p:nvSpPr>
        <p:spPr>
          <a:xfrm flipH="false" flipV="false" rot="0">
            <a:off x="756704" y="3303268"/>
            <a:ext cx="6047296" cy="4085464"/>
          </a:xfrm>
          <a:custGeom>
            <a:avLst/>
            <a:gdLst/>
            <a:ahLst/>
            <a:cxnLst/>
            <a:rect r="r" b="b" t="t" l="l"/>
            <a:pathLst>
              <a:path h="4085464" w="6047296">
                <a:moveTo>
                  <a:pt x="0" y="0"/>
                </a:moveTo>
                <a:lnTo>
                  <a:pt x="6047296" y="0"/>
                </a:lnTo>
                <a:lnTo>
                  <a:pt x="6047296" y="4085464"/>
                </a:lnTo>
                <a:lnTo>
                  <a:pt x="0" y="4085464"/>
                </a:lnTo>
                <a:lnTo>
                  <a:pt x="0" y="0"/>
                </a:lnTo>
                <a:close/>
              </a:path>
            </a:pathLst>
          </a:custGeom>
          <a:blipFill>
            <a:blip r:embed="rId3"/>
            <a:stretch>
              <a:fillRect l="0" t="0" r="0" b="0"/>
            </a:stretch>
          </a:blipFill>
        </p:spPr>
      </p:sp>
      <p:sp>
        <p:nvSpPr>
          <p:cNvPr name="TextBox 7" id="7"/>
          <p:cNvSpPr txBox="true"/>
          <p:nvPr/>
        </p:nvSpPr>
        <p:spPr>
          <a:xfrm rot="0">
            <a:off x="376617" y="775050"/>
            <a:ext cx="8661774" cy="2996908"/>
          </a:xfrm>
          <a:prstGeom prst="rect">
            <a:avLst/>
          </a:prstGeom>
        </p:spPr>
        <p:txBody>
          <a:bodyPr anchor="t" rtlCol="false" tIns="0" lIns="0" bIns="0" rIns="0">
            <a:spAutoFit/>
          </a:bodyPr>
          <a:lstStyle/>
          <a:p>
            <a:pPr algn="l">
              <a:lnSpc>
                <a:spcPts val="10809"/>
              </a:lnSpc>
            </a:pPr>
            <a:r>
              <a:rPr lang="en-US" sz="9160">
                <a:solidFill>
                  <a:srgbClr val="AF7037"/>
                </a:solidFill>
                <a:latin typeface="Alama Bold"/>
                <a:ea typeface="Alama Bold"/>
                <a:cs typeface="Alama Bold"/>
                <a:sym typeface="Alama Bold"/>
              </a:rPr>
              <a:t>IOT</a:t>
            </a:r>
          </a:p>
          <a:p>
            <a:pPr algn="just">
              <a:lnSpc>
                <a:spcPts val="6449"/>
              </a:lnSpc>
            </a:pPr>
            <a:r>
              <a:rPr lang="en-US" sz="5465">
                <a:solidFill>
                  <a:srgbClr val="AF7037"/>
                </a:solidFill>
                <a:latin typeface="29LT Azer"/>
                <a:ea typeface="29LT Azer"/>
                <a:cs typeface="29LT Azer"/>
                <a:sym typeface="29LT Azer"/>
              </a:rPr>
              <a:t>INTERNET OF THINGS</a:t>
            </a:r>
          </a:p>
          <a:p>
            <a:pPr algn="l">
              <a:lnSpc>
                <a:spcPts val="6449"/>
              </a:lnSpc>
            </a:pPr>
          </a:p>
        </p:txBody>
      </p:sp>
      <p:sp>
        <p:nvSpPr>
          <p:cNvPr name="TextBox 8" id="8"/>
          <p:cNvSpPr txBox="true"/>
          <p:nvPr/>
        </p:nvSpPr>
        <p:spPr>
          <a:xfrm rot="0">
            <a:off x="4129139" y="7861478"/>
            <a:ext cx="3364596" cy="504826"/>
          </a:xfrm>
          <a:prstGeom prst="rect">
            <a:avLst/>
          </a:prstGeom>
        </p:spPr>
        <p:txBody>
          <a:bodyPr anchor="t" rtlCol="false" tIns="0" lIns="0" bIns="0" rIns="0">
            <a:spAutoFit/>
          </a:bodyPr>
          <a:lstStyle/>
          <a:p>
            <a:pPr algn="r" rtl="true">
              <a:lnSpc>
                <a:spcPts val="4199"/>
              </a:lnSpc>
            </a:pPr>
            <a:r>
              <a:rPr lang="ar-EG" sz="2999">
                <a:solidFill>
                  <a:srgbClr val="231F20"/>
                </a:solidFill>
                <a:latin typeface="Roya"/>
                <a:ea typeface="Roya"/>
                <a:cs typeface="Roya"/>
                <a:sym typeface="Roya"/>
                <a:rtl val="true"/>
              </a:rPr>
              <a:t>تسنيم جمال</a:t>
            </a:r>
            <a:r>
              <a:rPr lang="en-US" sz="2999">
                <a:solidFill>
                  <a:srgbClr val="231F20"/>
                </a:solidFill>
                <a:latin typeface="Roya"/>
                <a:ea typeface="Roya"/>
                <a:cs typeface="Roya"/>
                <a:sym typeface="Roya"/>
              </a:rPr>
              <a:t>202120221</a:t>
            </a:r>
          </a:p>
        </p:txBody>
      </p:sp>
      <p:sp>
        <p:nvSpPr>
          <p:cNvPr name="TextBox 9" id="9"/>
          <p:cNvSpPr txBox="true"/>
          <p:nvPr/>
        </p:nvSpPr>
        <p:spPr>
          <a:xfrm rot="0">
            <a:off x="4129139" y="9431174"/>
            <a:ext cx="3364596" cy="504826"/>
          </a:xfrm>
          <a:prstGeom prst="rect">
            <a:avLst/>
          </a:prstGeom>
        </p:spPr>
        <p:txBody>
          <a:bodyPr anchor="t" rtlCol="false" tIns="0" lIns="0" bIns="0" rIns="0">
            <a:spAutoFit/>
          </a:bodyPr>
          <a:lstStyle/>
          <a:p>
            <a:pPr algn="r" rtl="true">
              <a:lnSpc>
                <a:spcPts val="4199"/>
              </a:lnSpc>
            </a:pPr>
            <a:r>
              <a:rPr lang="ar-EG" sz="2999">
                <a:solidFill>
                  <a:srgbClr val="231F20"/>
                </a:solidFill>
                <a:latin typeface="Roya"/>
                <a:ea typeface="Roya"/>
                <a:cs typeface="Roya"/>
                <a:sym typeface="Roya"/>
                <a:rtl val="true"/>
              </a:rPr>
              <a:t>زهراء محمود</a:t>
            </a:r>
            <a:r>
              <a:rPr lang="en-US" sz="2999">
                <a:solidFill>
                  <a:srgbClr val="231F20"/>
                </a:solidFill>
                <a:latin typeface="Roya"/>
                <a:ea typeface="Roya"/>
                <a:cs typeface="Roya"/>
                <a:sym typeface="Roya"/>
              </a:rPr>
              <a:t>202120218</a:t>
            </a:r>
          </a:p>
        </p:txBody>
      </p:sp>
      <p:sp>
        <p:nvSpPr>
          <p:cNvPr name="TextBox 10" id="10"/>
          <p:cNvSpPr txBox="true"/>
          <p:nvPr/>
        </p:nvSpPr>
        <p:spPr>
          <a:xfrm rot="0">
            <a:off x="66266" y="10117730"/>
            <a:ext cx="4062873" cy="405766"/>
          </a:xfrm>
          <a:prstGeom prst="rect">
            <a:avLst/>
          </a:prstGeom>
        </p:spPr>
        <p:txBody>
          <a:bodyPr anchor="t" rtlCol="false" tIns="0" lIns="0" bIns="0" rIns="0">
            <a:spAutoFit/>
          </a:bodyPr>
          <a:lstStyle/>
          <a:p>
            <a:pPr algn="l">
              <a:lnSpc>
                <a:spcPts val="3359"/>
              </a:lnSpc>
            </a:pPr>
            <a:r>
              <a:rPr lang="en-US" sz="2399" b="true">
                <a:solidFill>
                  <a:srgbClr val="231F20"/>
                </a:solidFill>
                <a:latin typeface="Roya Bold"/>
                <a:ea typeface="Roya Bold"/>
                <a:cs typeface="Roya Bold"/>
                <a:sym typeface="Roya Bold"/>
              </a:rPr>
              <a:t>ENG: Mohamed Karam</a:t>
            </a:r>
          </a:p>
        </p:txBody>
      </p:sp>
      <p:sp>
        <p:nvSpPr>
          <p:cNvPr name="TextBox 11" id="11"/>
          <p:cNvSpPr txBox="true"/>
          <p:nvPr/>
        </p:nvSpPr>
        <p:spPr>
          <a:xfrm rot="0">
            <a:off x="4700922" y="8910163"/>
            <a:ext cx="2792812" cy="523875"/>
          </a:xfrm>
          <a:prstGeom prst="rect">
            <a:avLst/>
          </a:prstGeom>
        </p:spPr>
        <p:txBody>
          <a:bodyPr anchor="t" rtlCol="false" tIns="0" lIns="0" bIns="0" rIns="0">
            <a:spAutoFit/>
          </a:bodyPr>
          <a:lstStyle/>
          <a:p>
            <a:pPr algn="r" rtl="true">
              <a:lnSpc>
                <a:spcPts val="4200"/>
              </a:lnSpc>
            </a:pPr>
            <a:r>
              <a:rPr lang="ar-EG" sz="3000">
                <a:solidFill>
                  <a:srgbClr val="231F20"/>
                </a:solidFill>
                <a:latin typeface="Roya"/>
                <a:ea typeface="Roya"/>
                <a:cs typeface="Roya"/>
                <a:sym typeface="Roya"/>
                <a:rtl val="true"/>
              </a:rPr>
              <a:t>مي وليد </a:t>
            </a:r>
            <a:r>
              <a:rPr lang="en-US" sz="3000">
                <a:solidFill>
                  <a:srgbClr val="231F20"/>
                </a:solidFill>
                <a:latin typeface="Roya"/>
                <a:ea typeface="Roya"/>
                <a:cs typeface="Roya"/>
                <a:sym typeface="Roya"/>
              </a:rPr>
              <a:t>202120159</a:t>
            </a:r>
          </a:p>
        </p:txBody>
      </p:sp>
      <p:sp>
        <p:nvSpPr>
          <p:cNvPr name="TextBox 12" id="12"/>
          <p:cNvSpPr txBox="true"/>
          <p:nvPr/>
        </p:nvSpPr>
        <p:spPr>
          <a:xfrm rot="0">
            <a:off x="4490090" y="8417726"/>
            <a:ext cx="3003644" cy="504826"/>
          </a:xfrm>
          <a:prstGeom prst="rect">
            <a:avLst/>
          </a:prstGeom>
        </p:spPr>
        <p:txBody>
          <a:bodyPr anchor="t" rtlCol="false" tIns="0" lIns="0" bIns="0" rIns="0">
            <a:spAutoFit/>
          </a:bodyPr>
          <a:lstStyle/>
          <a:p>
            <a:pPr algn="r" rtl="true">
              <a:lnSpc>
                <a:spcPts val="4199"/>
              </a:lnSpc>
            </a:pPr>
            <a:r>
              <a:rPr lang="ar-EG" sz="2999">
                <a:solidFill>
                  <a:srgbClr val="231F20"/>
                </a:solidFill>
                <a:latin typeface="Roya"/>
                <a:ea typeface="Roya"/>
                <a:cs typeface="Roya"/>
                <a:sym typeface="Roya"/>
                <a:rtl val="true"/>
              </a:rPr>
              <a:t>سارة طارق</a:t>
            </a:r>
            <a:r>
              <a:rPr lang="en-US" sz="2999">
                <a:solidFill>
                  <a:srgbClr val="231F20"/>
                </a:solidFill>
                <a:latin typeface="Roya"/>
                <a:ea typeface="Roya"/>
                <a:cs typeface="Roya"/>
                <a:sym typeface="Roya"/>
              </a:rPr>
              <a:t>202120228</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FAF8F2"/>
        </a:solidFill>
      </p:bgPr>
    </p:bg>
    <p:spTree>
      <p:nvGrpSpPr>
        <p:cNvPr id="1" name=""/>
        <p:cNvGrpSpPr/>
        <p:nvPr/>
      </p:nvGrpSpPr>
      <p:grpSpPr>
        <a:xfrm>
          <a:off x="0" y="0"/>
          <a:ext cx="0" cy="0"/>
          <a:chOff x="0" y="0"/>
          <a:chExt cx="0" cy="0"/>
        </a:xfrm>
      </p:grpSpPr>
      <p:sp>
        <p:nvSpPr>
          <p:cNvPr name="TextBox 2" id="2"/>
          <p:cNvSpPr txBox="true"/>
          <p:nvPr/>
        </p:nvSpPr>
        <p:spPr>
          <a:xfrm rot="0">
            <a:off x="6152852" y="9946839"/>
            <a:ext cx="651148" cy="474345"/>
          </a:xfrm>
          <a:prstGeom prst="rect">
            <a:avLst/>
          </a:prstGeom>
        </p:spPr>
        <p:txBody>
          <a:bodyPr anchor="t" rtlCol="false" tIns="0" lIns="0" bIns="0" rIns="0">
            <a:spAutoFit/>
          </a:bodyPr>
          <a:lstStyle/>
          <a:p>
            <a:pPr algn="ctr">
              <a:lnSpc>
                <a:spcPts val="3540"/>
              </a:lnSpc>
            </a:pPr>
            <a:r>
              <a:rPr lang="en-US" b="true" sz="3000">
                <a:solidFill>
                  <a:srgbClr val="AF7037"/>
                </a:solidFill>
                <a:latin typeface="Boston Angel Bold"/>
                <a:ea typeface="Boston Angel Bold"/>
                <a:cs typeface="Boston Angel Bold"/>
                <a:sym typeface="Boston Angel Bold"/>
              </a:rPr>
              <a:t>09</a:t>
            </a:r>
          </a:p>
        </p:txBody>
      </p:sp>
      <p:sp>
        <p:nvSpPr>
          <p:cNvPr name="TextBox 3" id="3"/>
          <p:cNvSpPr txBox="true"/>
          <p:nvPr/>
        </p:nvSpPr>
        <p:spPr>
          <a:xfrm rot="0">
            <a:off x="73854" y="281655"/>
            <a:ext cx="3264665" cy="474345"/>
          </a:xfrm>
          <a:prstGeom prst="rect">
            <a:avLst/>
          </a:prstGeom>
        </p:spPr>
        <p:txBody>
          <a:bodyPr anchor="t" rtlCol="false" tIns="0" lIns="0" bIns="0" rIns="0">
            <a:spAutoFit/>
          </a:bodyPr>
          <a:lstStyle/>
          <a:p>
            <a:pPr algn="l">
              <a:lnSpc>
                <a:spcPts val="3540"/>
              </a:lnSpc>
            </a:pPr>
            <a:r>
              <a:rPr lang="en-US" b="true" sz="3000" spc="56">
                <a:solidFill>
                  <a:srgbClr val="AF7037"/>
                </a:solidFill>
                <a:latin typeface="Boston Angel Bold"/>
                <a:ea typeface="Boston Angel Bold"/>
                <a:cs typeface="Boston Angel Bold"/>
                <a:sym typeface="Boston Angel Bold"/>
              </a:rPr>
              <a:t>DISADVANTAGES</a:t>
            </a:r>
          </a:p>
        </p:txBody>
      </p:sp>
      <p:sp>
        <p:nvSpPr>
          <p:cNvPr name="TextBox 4" id="4"/>
          <p:cNvSpPr txBox="true"/>
          <p:nvPr/>
        </p:nvSpPr>
        <p:spPr>
          <a:xfrm rot="0">
            <a:off x="3558435" y="2466899"/>
            <a:ext cx="3908611" cy="3733800"/>
          </a:xfrm>
          <a:prstGeom prst="rect">
            <a:avLst/>
          </a:prstGeom>
        </p:spPr>
        <p:txBody>
          <a:bodyPr anchor="t" rtlCol="false" tIns="0" lIns="0" bIns="0" rIns="0">
            <a:spAutoFit/>
          </a:bodyPr>
          <a:lstStyle/>
          <a:p>
            <a:pPr algn="l">
              <a:lnSpc>
                <a:spcPts val="2100"/>
              </a:lnSpc>
            </a:pPr>
            <a:r>
              <a:rPr lang="en-US" sz="1500">
                <a:solidFill>
                  <a:srgbClr val="231F20"/>
                </a:solidFill>
                <a:latin typeface="Montserrat"/>
                <a:ea typeface="Montserrat"/>
                <a:cs typeface="Montserrat"/>
                <a:sym typeface="Montserrat"/>
              </a:rPr>
              <a:t>Psychologists and behaviors expect man to become emotionally cold, and to lose the ability to feel gradually changed as a result of prolonged handling of the machine... Which will bring him into a state of emotional dullness.</a:t>
            </a:r>
          </a:p>
          <a:p>
            <a:pPr algn="l">
              <a:lnSpc>
                <a:spcPts val="2100"/>
              </a:lnSpc>
            </a:pPr>
            <a:r>
              <a:rPr lang="en-US" sz="1500">
                <a:solidFill>
                  <a:srgbClr val="231F20"/>
                </a:solidFill>
                <a:latin typeface="Montserrat"/>
                <a:ea typeface="Montserrat"/>
                <a:cs typeface="Montserrat"/>
                <a:sym typeface="Montserrat"/>
              </a:rPr>
              <a:t>Besides, the frequent use of these machines will also result in a total reliance on them, and the loss of some skills that we consider essential today.</a:t>
            </a:r>
          </a:p>
          <a:p>
            <a:pPr algn="l">
              <a:lnSpc>
                <a:spcPts val="2100"/>
              </a:lnSpc>
            </a:pPr>
            <a:r>
              <a:rPr lang="en-US" sz="1500">
                <a:solidFill>
                  <a:srgbClr val="231F20"/>
                </a:solidFill>
                <a:latin typeface="Montserrat"/>
                <a:ea typeface="Montserrat"/>
                <a:cs typeface="Montserrat"/>
                <a:sym typeface="Montserrat"/>
              </a:rPr>
              <a:t>Leaving these tasks to the machine to take over fully will mean our inability to do them in case the machine breaks down for any reason or another.</a:t>
            </a:r>
          </a:p>
        </p:txBody>
      </p:sp>
      <p:grpSp>
        <p:nvGrpSpPr>
          <p:cNvPr name="Group 5" id="5"/>
          <p:cNvGrpSpPr/>
          <p:nvPr/>
        </p:nvGrpSpPr>
        <p:grpSpPr>
          <a:xfrm rot="0">
            <a:off x="3780000" y="1834928"/>
            <a:ext cx="2973837" cy="455295"/>
            <a:chOff x="0" y="0"/>
            <a:chExt cx="1894678" cy="290075"/>
          </a:xfrm>
        </p:grpSpPr>
        <p:sp>
          <p:nvSpPr>
            <p:cNvPr name="Freeform 6" id="6"/>
            <p:cNvSpPr/>
            <p:nvPr/>
          </p:nvSpPr>
          <p:spPr>
            <a:xfrm flipH="false" flipV="false" rot="0">
              <a:off x="0" y="0"/>
              <a:ext cx="1894678" cy="290075"/>
            </a:xfrm>
            <a:custGeom>
              <a:avLst/>
              <a:gdLst/>
              <a:ahLst/>
              <a:cxnLst/>
              <a:rect r="r" b="b" t="t" l="l"/>
              <a:pathLst>
                <a:path h="290075" w="1894678">
                  <a:moveTo>
                    <a:pt x="0" y="0"/>
                  </a:moveTo>
                  <a:lnTo>
                    <a:pt x="1894678" y="0"/>
                  </a:lnTo>
                  <a:lnTo>
                    <a:pt x="1894678" y="290075"/>
                  </a:lnTo>
                  <a:lnTo>
                    <a:pt x="0" y="290075"/>
                  </a:lnTo>
                  <a:close/>
                </a:path>
              </a:pathLst>
            </a:custGeom>
            <a:solidFill>
              <a:srgbClr val="DDD1B8"/>
            </a:solidFill>
            <a:ln cap="sq">
              <a:noFill/>
              <a:prstDash val="solid"/>
              <a:miter/>
            </a:ln>
          </p:spPr>
        </p:sp>
        <p:sp>
          <p:nvSpPr>
            <p:cNvPr name="TextBox 7" id="7"/>
            <p:cNvSpPr txBox="true"/>
            <p:nvPr/>
          </p:nvSpPr>
          <p:spPr>
            <a:xfrm>
              <a:off x="0" y="-28575"/>
              <a:ext cx="1894678" cy="318650"/>
            </a:xfrm>
            <a:prstGeom prst="rect">
              <a:avLst/>
            </a:prstGeom>
          </p:spPr>
          <p:txBody>
            <a:bodyPr anchor="ctr" rtlCol="false" tIns="21000" lIns="21000" bIns="21000" rIns="21000"/>
            <a:lstStyle/>
            <a:p>
              <a:pPr algn="ctr">
                <a:lnSpc>
                  <a:spcPts val="1819"/>
                </a:lnSpc>
              </a:pPr>
              <a:r>
                <a:rPr lang="en-US" sz="1299" b="true">
                  <a:solidFill>
                    <a:srgbClr val="231F20"/>
                  </a:solidFill>
                  <a:latin typeface="Montserrat Bold"/>
                  <a:ea typeface="Montserrat Bold"/>
                  <a:cs typeface="Montserrat Bold"/>
                  <a:sym typeface="Montserrat Bold"/>
                </a:rPr>
                <a:t>Changing Human Nature</a:t>
              </a:r>
            </a:p>
          </p:txBody>
        </p:sp>
      </p:grpSp>
      <p:sp>
        <p:nvSpPr>
          <p:cNvPr name="TextBox 8" id="8"/>
          <p:cNvSpPr txBox="true"/>
          <p:nvPr/>
        </p:nvSpPr>
        <p:spPr>
          <a:xfrm rot="0">
            <a:off x="3780000" y="7002300"/>
            <a:ext cx="3465481" cy="2933700"/>
          </a:xfrm>
          <a:prstGeom prst="rect">
            <a:avLst/>
          </a:prstGeom>
        </p:spPr>
        <p:txBody>
          <a:bodyPr anchor="t" rtlCol="false" tIns="0" lIns="0" bIns="0" rIns="0">
            <a:spAutoFit/>
          </a:bodyPr>
          <a:lstStyle/>
          <a:p>
            <a:pPr algn="l">
              <a:lnSpc>
                <a:spcPts val="2100"/>
              </a:lnSpc>
            </a:pPr>
            <a:r>
              <a:rPr lang="en-US" sz="1500">
                <a:solidFill>
                  <a:srgbClr val="231F20"/>
                </a:solidFill>
                <a:latin typeface="Montserrat"/>
                <a:ea typeface="Montserrat"/>
                <a:cs typeface="Montserrat"/>
                <a:sym typeface="Montserrat"/>
              </a:rPr>
              <a:t>It will cost a person a heavy loss, and it will leak very accurate information.</a:t>
            </a:r>
          </a:p>
          <a:p>
            <a:pPr algn="l">
              <a:lnSpc>
                <a:spcPts val="2100"/>
              </a:lnSpc>
            </a:pPr>
          </a:p>
          <a:p>
            <a:pPr algn="l">
              <a:lnSpc>
                <a:spcPts val="2100"/>
              </a:lnSpc>
            </a:pPr>
            <a:r>
              <a:rPr lang="en-US" sz="1500">
                <a:solidFill>
                  <a:srgbClr val="231F20"/>
                </a:solidFill>
                <a:latin typeface="Montserrat"/>
                <a:ea typeface="Montserrat"/>
                <a:cs typeface="Montserrat"/>
                <a:sym typeface="Montserrat"/>
              </a:rPr>
              <a:t>This accurate information makes it as if this hacker penetrated the human person and his psyche and not only the device, but another technique that might save us from this predicament is the blockchain technique.</a:t>
            </a:r>
          </a:p>
        </p:txBody>
      </p:sp>
      <p:grpSp>
        <p:nvGrpSpPr>
          <p:cNvPr name="Group 9" id="9"/>
          <p:cNvGrpSpPr/>
          <p:nvPr/>
        </p:nvGrpSpPr>
        <p:grpSpPr>
          <a:xfrm rot="0">
            <a:off x="3780000" y="6415475"/>
            <a:ext cx="2973837" cy="455295"/>
            <a:chOff x="0" y="0"/>
            <a:chExt cx="1894678" cy="290075"/>
          </a:xfrm>
        </p:grpSpPr>
        <p:sp>
          <p:nvSpPr>
            <p:cNvPr name="Freeform 10" id="10"/>
            <p:cNvSpPr/>
            <p:nvPr/>
          </p:nvSpPr>
          <p:spPr>
            <a:xfrm flipH="false" flipV="false" rot="0">
              <a:off x="0" y="0"/>
              <a:ext cx="1894678" cy="290075"/>
            </a:xfrm>
            <a:custGeom>
              <a:avLst/>
              <a:gdLst/>
              <a:ahLst/>
              <a:cxnLst/>
              <a:rect r="r" b="b" t="t" l="l"/>
              <a:pathLst>
                <a:path h="290075" w="1894678">
                  <a:moveTo>
                    <a:pt x="0" y="0"/>
                  </a:moveTo>
                  <a:lnTo>
                    <a:pt x="1894678" y="0"/>
                  </a:lnTo>
                  <a:lnTo>
                    <a:pt x="1894678" y="290075"/>
                  </a:lnTo>
                  <a:lnTo>
                    <a:pt x="0" y="290075"/>
                  </a:lnTo>
                  <a:close/>
                </a:path>
              </a:pathLst>
            </a:custGeom>
            <a:solidFill>
              <a:srgbClr val="DDD1B8"/>
            </a:solidFill>
            <a:ln cap="sq">
              <a:noFill/>
              <a:prstDash val="solid"/>
              <a:miter/>
            </a:ln>
          </p:spPr>
        </p:sp>
        <p:sp>
          <p:nvSpPr>
            <p:cNvPr name="TextBox 11" id="11"/>
            <p:cNvSpPr txBox="true"/>
            <p:nvPr/>
          </p:nvSpPr>
          <p:spPr>
            <a:xfrm>
              <a:off x="0" y="-28575"/>
              <a:ext cx="1894678" cy="318650"/>
            </a:xfrm>
            <a:prstGeom prst="rect">
              <a:avLst/>
            </a:prstGeom>
          </p:spPr>
          <p:txBody>
            <a:bodyPr anchor="ctr" rtlCol="false" tIns="21000" lIns="21000" bIns="21000" rIns="21000"/>
            <a:lstStyle/>
            <a:p>
              <a:pPr algn="ctr">
                <a:lnSpc>
                  <a:spcPts val="1819"/>
                </a:lnSpc>
              </a:pPr>
              <a:r>
                <a:rPr lang="en-US" sz="1299" b="true">
                  <a:solidFill>
                    <a:srgbClr val="231F20"/>
                  </a:solidFill>
                  <a:latin typeface="Montserrat Bold"/>
                  <a:ea typeface="Montserrat Bold"/>
                  <a:cs typeface="Montserrat Bold"/>
                  <a:sym typeface="Montserrat Bold"/>
                </a:rPr>
                <a:t>Hack and data theft</a:t>
              </a:r>
            </a:p>
          </p:txBody>
        </p:sp>
      </p:grpSp>
      <p:grpSp>
        <p:nvGrpSpPr>
          <p:cNvPr name="Group 12" id="12"/>
          <p:cNvGrpSpPr/>
          <p:nvPr/>
        </p:nvGrpSpPr>
        <p:grpSpPr>
          <a:xfrm rot="0">
            <a:off x="73854" y="1834928"/>
            <a:ext cx="2973837" cy="455295"/>
            <a:chOff x="0" y="0"/>
            <a:chExt cx="1894678" cy="290075"/>
          </a:xfrm>
        </p:grpSpPr>
        <p:sp>
          <p:nvSpPr>
            <p:cNvPr name="Freeform 13" id="13"/>
            <p:cNvSpPr/>
            <p:nvPr/>
          </p:nvSpPr>
          <p:spPr>
            <a:xfrm flipH="false" flipV="false" rot="0">
              <a:off x="0" y="0"/>
              <a:ext cx="1894678" cy="290075"/>
            </a:xfrm>
            <a:custGeom>
              <a:avLst/>
              <a:gdLst/>
              <a:ahLst/>
              <a:cxnLst/>
              <a:rect r="r" b="b" t="t" l="l"/>
              <a:pathLst>
                <a:path h="290075" w="1894678">
                  <a:moveTo>
                    <a:pt x="0" y="0"/>
                  </a:moveTo>
                  <a:lnTo>
                    <a:pt x="1894678" y="0"/>
                  </a:lnTo>
                  <a:lnTo>
                    <a:pt x="1894678" y="290075"/>
                  </a:lnTo>
                  <a:lnTo>
                    <a:pt x="0" y="290075"/>
                  </a:lnTo>
                  <a:close/>
                </a:path>
              </a:pathLst>
            </a:custGeom>
            <a:solidFill>
              <a:srgbClr val="DDD1B8"/>
            </a:solidFill>
            <a:ln cap="sq">
              <a:noFill/>
              <a:prstDash val="solid"/>
              <a:miter/>
            </a:ln>
          </p:spPr>
        </p:sp>
        <p:sp>
          <p:nvSpPr>
            <p:cNvPr name="TextBox 14" id="14"/>
            <p:cNvSpPr txBox="true"/>
            <p:nvPr/>
          </p:nvSpPr>
          <p:spPr>
            <a:xfrm>
              <a:off x="0" y="-28575"/>
              <a:ext cx="1894678" cy="318650"/>
            </a:xfrm>
            <a:prstGeom prst="rect">
              <a:avLst/>
            </a:prstGeom>
          </p:spPr>
          <p:txBody>
            <a:bodyPr anchor="ctr" rtlCol="false" tIns="21000" lIns="21000" bIns="21000" rIns="21000"/>
            <a:lstStyle/>
            <a:p>
              <a:pPr algn="ctr">
                <a:lnSpc>
                  <a:spcPts val="1819"/>
                </a:lnSpc>
              </a:pPr>
              <a:r>
                <a:rPr lang="en-US" sz="1299" b="true">
                  <a:solidFill>
                    <a:srgbClr val="231F20"/>
                  </a:solidFill>
                  <a:latin typeface="Montserrat Bold"/>
                  <a:ea typeface="Montserrat Bold"/>
                  <a:cs typeface="Montserrat Bold"/>
                  <a:sym typeface="Montserrat Bold"/>
                </a:rPr>
                <a:t>lack of privacy</a:t>
              </a:r>
            </a:p>
          </p:txBody>
        </p:sp>
      </p:grpSp>
      <p:grpSp>
        <p:nvGrpSpPr>
          <p:cNvPr name="Group 15" id="15"/>
          <p:cNvGrpSpPr/>
          <p:nvPr/>
        </p:nvGrpSpPr>
        <p:grpSpPr>
          <a:xfrm rot="0">
            <a:off x="73854" y="6432705"/>
            <a:ext cx="2973837" cy="455295"/>
            <a:chOff x="0" y="0"/>
            <a:chExt cx="1894678" cy="290075"/>
          </a:xfrm>
        </p:grpSpPr>
        <p:sp>
          <p:nvSpPr>
            <p:cNvPr name="Freeform 16" id="16"/>
            <p:cNvSpPr/>
            <p:nvPr/>
          </p:nvSpPr>
          <p:spPr>
            <a:xfrm flipH="false" flipV="false" rot="0">
              <a:off x="0" y="0"/>
              <a:ext cx="1894678" cy="290075"/>
            </a:xfrm>
            <a:custGeom>
              <a:avLst/>
              <a:gdLst/>
              <a:ahLst/>
              <a:cxnLst/>
              <a:rect r="r" b="b" t="t" l="l"/>
              <a:pathLst>
                <a:path h="290075" w="1894678">
                  <a:moveTo>
                    <a:pt x="0" y="0"/>
                  </a:moveTo>
                  <a:lnTo>
                    <a:pt x="1894678" y="0"/>
                  </a:lnTo>
                  <a:lnTo>
                    <a:pt x="1894678" y="290075"/>
                  </a:lnTo>
                  <a:lnTo>
                    <a:pt x="0" y="290075"/>
                  </a:lnTo>
                  <a:close/>
                </a:path>
              </a:pathLst>
            </a:custGeom>
            <a:solidFill>
              <a:srgbClr val="DDD1B8"/>
            </a:solidFill>
            <a:ln cap="sq">
              <a:noFill/>
              <a:prstDash val="solid"/>
              <a:miter/>
            </a:ln>
          </p:spPr>
        </p:sp>
        <p:sp>
          <p:nvSpPr>
            <p:cNvPr name="TextBox 17" id="17"/>
            <p:cNvSpPr txBox="true"/>
            <p:nvPr/>
          </p:nvSpPr>
          <p:spPr>
            <a:xfrm>
              <a:off x="0" y="-28575"/>
              <a:ext cx="1894678" cy="318650"/>
            </a:xfrm>
            <a:prstGeom prst="rect">
              <a:avLst/>
            </a:prstGeom>
          </p:spPr>
          <p:txBody>
            <a:bodyPr anchor="ctr" rtlCol="false" tIns="21000" lIns="21000" bIns="21000" rIns="21000"/>
            <a:lstStyle/>
            <a:p>
              <a:pPr algn="ctr">
                <a:lnSpc>
                  <a:spcPts val="1819"/>
                </a:lnSpc>
              </a:pPr>
              <a:r>
                <a:rPr lang="en-US" sz="1299" b="true">
                  <a:solidFill>
                    <a:srgbClr val="231F20"/>
                  </a:solidFill>
                  <a:latin typeface="Montserrat Bold"/>
                  <a:ea typeface="Montserrat Bold"/>
                  <a:cs typeface="Montserrat Bold"/>
                  <a:sym typeface="Montserrat Bold"/>
                </a:rPr>
                <a:t>Millions of job losses</a:t>
              </a:r>
            </a:p>
          </p:txBody>
        </p:sp>
      </p:grpSp>
      <p:sp>
        <p:nvSpPr>
          <p:cNvPr name="TextBox 18" id="18"/>
          <p:cNvSpPr txBox="true"/>
          <p:nvPr/>
        </p:nvSpPr>
        <p:spPr>
          <a:xfrm rot="0">
            <a:off x="226156" y="3328448"/>
            <a:ext cx="2669233" cy="1333500"/>
          </a:xfrm>
          <a:prstGeom prst="rect">
            <a:avLst/>
          </a:prstGeom>
        </p:spPr>
        <p:txBody>
          <a:bodyPr anchor="t" rtlCol="false" tIns="0" lIns="0" bIns="0" rIns="0">
            <a:spAutoFit/>
          </a:bodyPr>
          <a:lstStyle/>
          <a:p>
            <a:pPr algn="l">
              <a:lnSpc>
                <a:spcPts val="2100"/>
              </a:lnSpc>
              <a:spcBef>
                <a:spcPct val="0"/>
              </a:spcBef>
            </a:pPr>
            <a:r>
              <a:rPr lang="en-US" sz="1500">
                <a:solidFill>
                  <a:srgbClr val="000000"/>
                </a:solidFill>
                <a:latin typeface="Montserrat"/>
                <a:ea typeface="Montserrat"/>
                <a:cs typeface="Montserrat"/>
                <a:sym typeface="Montserrat"/>
              </a:rPr>
              <a:t>It is very difficult to maintain privacy and security, everything is monitored and recorded in boring detail</a:t>
            </a:r>
          </a:p>
        </p:txBody>
      </p:sp>
      <p:sp>
        <p:nvSpPr>
          <p:cNvPr name="TextBox 19" id="19"/>
          <p:cNvSpPr txBox="true"/>
          <p:nvPr/>
        </p:nvSpPr>
        <p:spPr>
          <a:xfrm rot="0">
            <a:off x="319452" y="7802400"/>
            <a:ext cx="2728239" cy="1333500"/>
          </a:xfrm>
          <a:prstGeom prst="rect">
            <a:avLst/>
          </a:prstGeom>
        </p:spPr>
        <p:txBody>
          <a:bodyPr anchor="t" rtlCol="false" tIns="0" lIns="0" bIns="0" rIns="0">
            <a:spAutoFit/>
          </a:bodyPr>
          <a:lstStyle/>
          <a:p>
            <a:pPr algn="l">
              <a:lnSpc>
                <a:spcPts val="2100"/>
              </a:lnSpc>
              <a:spcBef>
                <a:spcPct val="0"/>
              </a:spcBef>
            </a:pPr>
            <a:r>
              <a:rPr lang="en-US" sz="1500">
                <a:solidFill>
                  <a:srgbClr val="000000"/>
                </a:solidFill>
                <a:latin typeface="Montserrat"/>
                <a:ea typeface="Montserrat"/>
                <a:cs typeface="Montserrat"/>
                <a:sym typeface="Montserrat"/>
              </a:rPr>
              <a:t>It will cause significant and complex economic impacts, but fortunately economists tell us that it will create millions of other jobs.</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AF8F2"/>
        </a:solidFill>
      </p:bgPr>
    </p:bg>
    <p:spTree>
      <p:nvGrpSpPr>
        <p:cNvPr id="1" name=""/>
        <p:cNvGrpSpPr/>
        <p:nvPr/>
      </p:nvGrpSpPr>
      <p:grpSpPr>
        <a:xfrm>
          <a:off x="0" y="0"/>
          <a:ext cx="0" cy="0"/>
          <a:chOff x="0" y="0"/>
          <a:chExt cx="0" cy="0"/>
        </a:xfrm>
      </p:grpSpPr>
      <p:grpSp>
        <p:nvGrpSpPr>
          <p:cNvPr name="Group 2" id="2"/>
          <p:cNvGrpSpPr/>
          <p:nvPr/>
        </p:nvGrpSpPr>
        <p:grpSpPr>
          <a:xfrm rot="0">
            <a:off x="6804000" y="-256068"/>
            <a:ext cx="1950451" cy="11204136"/>
            <a:chOff x="0" y="0"/>
            <a:chExt cx="1242662" cy="7138328"/>
          </a:xfrm>
        </p:grpSpPr>
        <p:sp>
          <p:nvSpPr>
            <p:cNvPr name="Freeform 3" id="3"/>
            <p:cNvSpPr/>
            <p:nvPr/>
          </p:nvSpPr>
          <p:spPr>
            <a:xfrm flipH="false" flipV="false" rot="0">
              <a:off x="0" y="0"/>
              <a:ext cx="1242662" cy="7138328"/>
            </a:xfrm>
            <a:custGeom>
              <a:avLst/>
              <a:gdLst/>
              <a:ahLst/>
              <a:cxnLst/>
              <a:rect r="r" b="b" t="t" l="l"/>
              <a:pathLst>
                <a:path h="7138328" w="1242662">
                  <a:moveTo>
                    <a:pt x="0" y="0"/>
                  </a:moveTo>
                  <a:lnTo>
                    <a:pt x="1242662" y="0"/>
                  </a:lnTo>
                  <a:lnTo>
                    <a:pt x="1242662" y="7138328"/>
                  </a:lnTo>
                  <a:lnTo>
                    <a:pt x="0" y="7138328"/>
                  </a:lnTo>
                  <a:close/>
                </a:path>
              </a:pathLst>
            </a:custGeom>
            <a:solidFill>
              <a:srgbClr val="DDD1B8"/>
            </a:solidFill>
            <a:ln cap="sq">
              <a:noFill/>
              <a:prstDash val="solid"/>
              <a:miter/>
            </a:ln>
          </p:spPr>
        </p:sp>
        <p:sp>
          <p:nvSpPr>
            <p:cNvPr name="TextBox 4" id="4"/>
            <p:cNvSpPr txBox="true"/>
            <p:nvPr/>
          </p:nvSpPr>
          <p:spPr>
            <a:xfrm>
              <a:off x="0" y="-19050"/>
              <a:ext cx="1242662" cy="7157378"/>
            </a:xfrm>
            <a:prstGeom prst="rect">
              <a:avLst/>
            </a:prstGeom>
          </p:spPr>
          <p:txBody>
            <a:bodyPr anchor="ctr" rtlCol="false" tIns="21000" lIns="21000" bIns="21000" rIns="21000"/>
            <a:lstStyle/>
            <a:p>
              <a:pPr algn="ctr">
                <a:lnSpc>
                  <a:spcPts val="1099"/>
                </a:lnSpc>
              </a:pPr>
            </a:p>
          </p:txBody>
        </p:sp>
      </p:grpSp>
      <p:sp>
        <p:nvSpPr>
          <p:cNvPr name="TextBox 5" id="5"/>
          <p:cNvSpPr txBox="true"/>
          <p:nvPr/>
        </p:nvSpPr>
        <p:spPr>
          <a:xfrm rot="0">
            <a:off x="756000" y="736950"/>
            <a:ext cx="3024000" cy="922020"/>
          </a:xfrm>
          <a:prstGeom prst="rect">
            <a:avLst/>
          </a:prstGeom>
        </p:spPr>
        <p:txBody>
          <a:bodyPr anchor="t" rtlCol="false" tIns="0" lIns="0" bIns="0" rIns="0">
            <a:spAutoFit/>
          </a:bodyPr>
          <a:lstStyle/>
          <a:p>
            <a:pPr algn="l">
              <a:lnSpc>
                <a:spcPts val="3540"/>
              </a:lnSpc>
            </a:pPr>
            <a:r>
              <a:rPr lang="en-US" b="true" sz="3000" spc="56">
                <a:solidFill>
                  <a:srgbClr val="AF7037"/>
                </a:solidFill>
                <a:latin typeface="Boston Angel Bold"/>
                <a:ea typeface="Boston Angel Bold"/>
                <a:cs typeface="Boston Angel Bold"/>
                <a:sym typeface="Boston Angel Bold"/>
              </a:rPr>
              <a:t>CHALLENGES</a:t>
            </a:r>
          </a:p>
          <a:p>
            <a:pPr algn="l">
              <a:lnSpc>
                <a:spcPts val="3540"/>
              </a:lnSpc>
            </a:pPr>
          </a:p>
        </p:txBody>
      </p:sp>
      <p:sp>
        <p:nvSpPr>
          <p:cNvPr name="AutoShape 6" id="6"/>
          <p:cNvSpPr/>
          <p:nvPr/>
        </p:nvSpPr>
        <p:spPr>
          <a:xfrm>
            <a:off x="189388" y="1217010"/>
            <a:ext cx="3465442" cy="9525"/>
          </a:xfrm>
          <a:prstGeom prst="line">
            <a:avLst/>
          </a:prstGeom>
          <a:ln cap="flat" w="19050">
            <a:solidFill>
              <a:srgbClr val="AF7037"/>
            </a:solidFill>
            <a:prstDash val="solid"/>
            <a:headEnd type="none" len="sm" w="sm"/>
            <a:tailEnd type="none" len="sm" w="sm"/>
          </a:ln>
        </p:spPr>
      </p:sp>
      <p:grpSp>
        <p:nvGrpSpPr>
          <p:cNvPr name="Group 7" id="7"/>
          <p:cNvGrpSpPr/>
          <p:nvPr/>
        </p:nvGrpSpPr>
        <p:grpSpPr>
          <a:xfrm rot="0">
            <a:off x="1944564" y="2436597"/>
            <a:ext cx="2331788" cy="644976"/>
            <a:chOff x="0" y="0"/>
            <a:chExt cx="835660" cy="231145"/>
          </a:xfrm>
        </p:grpSpPr>
        <p:sp>
          <p:nvSpPr>
            <p:cNvPr name="Freeform 8" id="8"/>
            <p:cNvSpPr/>
            <p:nvPr/>
          </p:nvSpPr>
          <p:spPr>
            <a:xfrm flipH="false" flipV="false" rot="0">
              <a:off x="0" y="0"/>
              <a:ext cx="835660" cy="231145"/>
            </a:xfrm>
            <a:custGeom>
              <a:avLst/>
              <a:gdLst/>
              <a:ahLst/>
              <a:cxnLst/>
              <a:rect r="r" b="b" t="t" l="l"/>
              <a:pathLst>
                <a:path h="231145" w="835660">
                  <a:moveTo>
                    <a:pt x="92965" y="0"/>
                  </a:moveTo>
                  <a:lnTo>
                    <a:pt x="742696" y="0"/>
                  </a:lnTo>
                  <a:cubicBezTo>
                    <a:pt x="767351" y="0"/>
                    <a:pt x="790997" y="9794"/>
                    <a:pt x="808432" y="27229"/>
                  </a:cubicBezTo>
                  <a:cubicBezTo>
                    <a:pt x="825866" y="44663"/>
                    <a:pt x="835660" y="68309"/>
                    <a:pt x="835660" y="92965"/>
                  </a:cubicBezTo>
                  <a:lnTo>
                    <a:pt x="835660" y="138180"/>
                  </a:lnTo>
                  <a:cubicBezTo>
                    <a:pt x="835660" y="162836"/>
                    <a:pt x="825866" y="186482"/>
                    <a:pt x="808432" y="203916"/>
                  </a:cubicBezTo>
                  <a:cubicBezTo>
                    <a:pt x="790997" y="221350"/>
                    <a:pt x="767351" y="231145"/>
                    <a:pt x="742696" y="231145"/>
                  </a:cubicBezTo>
                  <a:lnTo>
                    <a:pt x="92965" y="231145"/>
                  </a:lnTo>
                  <a:cubicBezTo>
                    <a:pt x="68309" y="231145"/>
                    <a:pt x="44663" y="221350"/>
                    <a:pt x="27229" y="203916"/>
                  </a:cubicBezTo>
                  <a:cubicBezTo>
                    <a:pt x="9794" y="186482"/>
                    <a:pt x="0" y="162836"/>
                    <a:pt x="0" y="138180"/>
                  </a:cubicBezTo>
                  <a:lnTo>
                    <a:pt x="0" y="92965"/>
                  </a:lnTo>
                  <a:cubicBezTo>
                    <a:pt x="0" y="68309"/>
                    <a:pt x="9794" y="44663"/>
                    <a:pt x="27229" y="27229"/>
                  </a:cubicBezTo>
                  <a:cubicBezTo>
                    <a:pt x="44663" y="9794"/>
                    <a:pt x="68309" y="0"/>
                    <a:pt x="92965" y="0"/>
                  </a:cubicBezTo>
                  <a:close/>
                </a:path>
              </a:pathLst>
            </a:custGeom>
            <a:ln w="19050" cap="rnd">
              <a:solidFill>
                <a:srgbClr val="AF7037"/>
              </a:solidFill>
              <a:prstDash val="solid"/>
              <a:round/>
            </a:ln>
          </p:spPr>
        </p:sp>
        <p:sp>
          <p:nvSpPr>
            <p:cNvPr name="TextBox 9" id="9"/>
            <p:cNvSpPr txBox="true"/>
            <p:nvPr/>
          </p:nvSpPr>
          <p:spPr>
            <a:xfrm>
              <a:off x="0" y="-28575"/>
              <a:ext cx="835660" cy="259720"/>
            </a:xfrm>
            <a:prstGeom prst="rect">
              <a:avLst/>
            </a:prstGeom>
          </p:spPr>
          <p:txBody>
            <a:bodyPr anchor="ctr" rtlCol="false" tIns="50800" lIns="50800" bIns="50800" rIns="50800"/>
            <a:lstStyle/>
            <a:p>
              <a:pPr algn="ctr">
                <a:lnSpc>
                  <a:spcPts val="1959"/>
                </a:lnSpc>
              </a:pPr>
            </a:p>
          </p:txBody>
        </p:sp>
      </p:grpSp>
      <p:grpSp>
        <p:nvGrpSpPr>
          <p:cNvPr name="Group 10" id="10"/>
          <p:cNvGrpSpPr/>
          <p:nvPr/>
        </p:nvGrpSpPr>
        <p:grpSpPr>
          <a:xfrm rot="0">
            <a:off x="2027222" y="3395898"/>
            <a:ext cx="2249131" cy="561014"/>
            <a:chOff x="0" y="0"/>
            <a:chExt cx="806038" cy="201055"/>
          </a:xfrm>
        </p:grpSpPr>
        <p:sp>
          <p:nvSpPr>
            <p:cNvPr name="Freeform 11" id="11"/>
            <p:cNvSpPr/>
            <p:nvPr/>
          </p:nvSpPr>
          <p:spPr>
            <a:xfrm flipH="false" flipV="false" rot="0">
              <a:off x="0" y="0"/>
              <a:ext cx="806038" cy="201055"/>
            </a:xfrm>
            <a:custGeom>
              <a:avLst/>
              <a:gdLst/>
              <a:ahLst/>
              <a:cxnLst/>
              <a:rect r="r" b="b" t="t" l="l"/>
              <a:pathLst>
                <a:path h="201055" w="806038">
                  <a:moveTo>
                    <a:pt x="96381" y="0"/>
                  </a:moveTo>
                  <a:lnTo>
                    <a:pt x="709657" y="0"/>
                  </a:lnTo>
                  <a:cubicBezTo>
                    <a:pt x="762886" y="0"/>
                    <a:pt x="806038" y="43151"/>
                    <a:pt x="806038" y="96381"/>
                  </a:cubicBezTo>
                  <a:lnTo>
                    <a:pt x="806038" y="104673"/>
                  </a:lnTo>
                  <a:cubicBezTo>
                    <a:pt x="806038" y="157903"/>
                    <a:pt x="762886" y="201055"/>
                    <a:pt x="709657" y="201055"/>
                  </a:cubicBezTo>
                  <a:lnTo>
                    <a:pt x="96381" y="201055"/>
                  </a:lnTo>
                  <a:cubicBezTo>
                    <a:pt x="43151" y="201055"/>
                    <a:pt x="0" y="157903"/>
                    <a:pt x="0" y="104673"/>
                  </a:cubicBezTo>
                  <a:lnTo>
                    <a:pt x="0" y="96381"/>
                  </a:lnTo>
                  <a:cubicBezTo>
                    <a:pt x="0" y="43151"/>
                    <a:pt x="43151" y="0"/>
                    <a:pt x="96381" y="0"/>
                  </a:cubicBezTo>
                  <a:close/>
                </a:path>
              </a:pathLst>
            </a:custGeom>
            <a:ln w="19050" cap="rnd">
              <a:solidFill>
                <a:srgbClr val="AF7037"/>
              </a:solidFill>
              <a:prstDash val="solid"/>
              <a:round/>
            </a:ln>
          </p:spPr>
        </p:sp>
        <p:sp>
          <p:nvSpPr>
            <p:cNvPr name="TextBox 12" id="12"/>
            <p:cNvSpPr txBox="true"/>
            <p:nvPr/>
          </p:nvSpPr>
          <p:spPr>
            <a:xfrm>
              <a:off x="0" y="-28575"/>
              <a:ext cx="806038" cy="229630"/>
            </a:xfrm>
            <a:prstGeom prst="rect">
              <a:avLst/>
            </a:prstGeom>
          </p:spPr>
          <p:txBody>
            <a:bodyPr anchor="ctr" rtlCol="false" tIns="50800" lIns="50800" bIns="50800" rIns="50800"/>
            <a:lstStyle/>
            <a:p>
              <a:pPr algn="ctr">
                <a:lnSpc>
                  <a:spcPts val="1959"/>
                </a:lnSpc>
              </a:pPr>
            </a:p>
          </p:txBody>
        </p:sp>
      </p:grpSp>
      <p:sp>
        <p:nvSpPr>
          <p:cNvPr name="TextBox 13" id="13"/>
          <p:cNvSpPr txBox="true"/>
          <p:nvPr/>
        </p:nvSpPr>
        <p:spPr>
          <a:xfrm rot="0">
            <a:off x="6152852" y="9946839"/>
            <a:ext cx="651148" cy="474345"/>
          </a:xfrm>
          <a:prstGeom prst="rect">
            <a:avLst/>
          </a:prstGeom>
        </p:spPr>
        <p:txBody>
          <a:bodyPr anchor="t" rtlCol="false" tIns="0" lIns="0" bIns="0" rIns="0">
            <a:spAutoFit/>
          </a:bodyPr>
          <a:lstStyle/>
          <a:p>
            <a:pPr algn="ctr">
              <a:lnSpc>
                <a:spcPts val="3540"/>
              </a:lnSpc>
            </a:pPr>
            <a:r>
              <a:rPr lang="en-US" b="true" sz="3000">
                <a:solidFill>
                  <a:srgbClr val="AF7037"/>
                </a:solidFill>
                <a:latin typeface="Boston Angel Bold"/>
                <a:ea typeface="Boston Angel Bold"/>
                <a:cs typeface="Boston Angel Bold"/>
                <a:sym typeface="Boston Angel Bold"/>
              </a:rPr>
              <a:t>10</a:t>
            </a:r>
          </a:p>
        </p:txBody>
      </p:sp>
      <p:sp>
        <p:nvSpPr>
          <p:cNvPr name="TextBox 14" id="14"/>
          <p:cNvSpPr txBox="true"/>
          <p:nvPr/>
        </p:nvSpPr>
        <p:spPr>
          <a:xfrm rot="0">
            <a:off x="2227171" y="2605958"/>
            <a:ext cx="1895587" cy="656590"/>
          </a:xfrm>
          <a:prstGeom prst="rect">
            <a:avLst/>
          </a:prstGeom>
        </p:spPr>
        <p:txBody>
          <a:bodyPr anchor="t" rtlCol="false" tIns="0" lIns="0" bIns="0" rIns="0">
            <a:spAutoFit/>
          </a:bodyPr>
          <a:lstStyle/>
          <a:p>
            <a:pPr algn="ctr">
              <a:lnSpc>
                <a:spcPts val="2659"/>
              </a:lnSpc>
            </a:pPr>
            <a:r>
              <a:rPr lang="en-US" sz="1899" b="true">
                <a:solidFill>
                  <a:srgbClr val="231F20"/>
                </a:solidFill>
                <a:latin typeface="Montserrat Bold"/>
                <a:ea typeface="Montserrat Bold"/>
                <a:cs typeface="Montserrat Bold"/>
                <a:sym typeface="Montserrat Bold"/>
              </a:rPr>
              <a:t>Bandwidth</a:t>
            </a:r>
          </a:p>
          <a:p>
            <a:pPr algn="ctr">
              <a:lnSpc>
                <a:spcPts val="2659"/>
              </a:lnSpc>
            </a:pPr>
          </a:p>
        </p:txBody>
      </p:sp>
      <p:sp>
        <p:nvSpPr>
          <p:cNvPr name="TextBox 15" id="15"/>
          <p:cNvSpPr txBox="true"/>
          <p:nvPr/>
        </p:nvSpPr>
        <p:spPr>
          <a:xfrm rot="0">
            <a:off x="2139136" y="3514442"/>
            <a:ext cx="2025302" cy="621030"/>
          </a:xfrm>
          <a:prstGeom prst="rect">
            <a:avLst/>
          </a:prstGeom>
        </p:spPr>
        <p:txBody>
          <a:bodyPr anchor="t" rtlCol="false" tIns="0" lIns="0" bIns="0" rIns="0">
            <a:spAutoFit/>
          </a:bodyPr>
          <a:lstStyle/>
          <a:p>
            <a:pPr algn="ctr">
              <a:lnSpc>
                <a:spcPts val="2520"/>
              </a:lnSpc>
            </a:pPr>
            <a:r>
              <a:rPr lang="en-US" sz="1800" b="true">
                <a:solidFill>
                  <a:srgbClr val="231F20"/>
                </a:solidFill>
                <a:latin typeface="Montserrat Bold"/>
                <a:ea typeface="Montserrat Bold"/>
                <a:cs typeface="Montserrat Bold"/>
                <a:sym typeface="Montserrat Bold"/>
              </a:rPr>
              <a:t>Remote access</a:t>
            </a:r>
          </a:p>
          <a:p>
            <a:pPr algn="ctr">
              <a:lnSpc>
                <a:spcPts val="2520"/>
              </a:lnSpc>
            </a:pPr>
          </a:p>
        </p:txBody>
      </p:sp>
      <p:grpSp>
        <p:nvGrpSpPr>
          <p:cNvPr name="Group 16" id="16"/>
          <p:cNvGrpSpPr/>
          <p:nvPr/>
        </p:nvGrpSpPr>
        <p:grpSpPr>
          <a:xfrm rot="0">
            <a:off x="2185343" y="5223403"/>
            <a:ext cx="2155016" cy="732834"/>
            <a:chOff x="0" y="0"/>
            <a:chExt cx="772309" cy="262631"/>
          </a:xfrm>
        </p:grpSpPr>
        <p:sp>
          <p:nvSpPr>
            <p:cNvPr name="Freeform 17" id="17"/>
            <p:cNvSpPr/>
            <p:nvPr/>
          </p:nvSpPr>
          <p:spPr>
            <a:xfrm flipH="false" flipV="false" rot="0">
              <a:off x="0" y="0"/>
              <a:ext cx="772309" cy="262631"/>
            </a:xfrm>
            <a:custGeom>
              <a:avLst/>
              <a:gdLst/>
              <a:ahLst/>
              <a:cxnLst/>
              <a:rect r="r" b="b" t="t" l="l"/>
              <a:pathLst>
                <a:path h="262631" w="772309">
                  <a:moveTo>
                    <a:pt x="100590" y="0"/>
                  </a:moveTo>
                  <a:lnTo>
                    <a:pt x="671719" y="0"/>
                  </a:lnTo>
                  <a:cubicBezTo>
                    <a:pt x="727273" y="0"/>
                    <a:pt x="772309" y="45036"/>
                    <a:pt x="772309" y="100590"/>
                  </a:cubicBezTo>
                  <a:lnTo>
                    <a:pt x="772309" y="162041"/>
                  </a:lnTo>
                  <a:cubicBezTo>
                    <a:pt x="772309" y="188719"/>
                    <a:pt x="761711" y="214305"/>
                    <a:pt x="742847" y="233169"/>
                  </a:cubicBezTo>
                  <a:cubicBezTo>
                    <a:pt x="723983" y="252033"/>
                    <a:pt x="698397" y="262631"/>
                    <a:pt x="671719" y="262631"/>
                  </a:cubicBezTo>
                  <a:lnTo>
                    <a:pt x="100590" y="262631"/>
                  </a:lnTo>
                  <a:cubicBezTo>
                    <a:pt x="73912" y="262631"/>
                    <a:pt x="48327" y="252033"/>
                    <a:pt x="29462" y="233169"/>
                  </a:cubicBezTo>
                  <a:cubicBezTo>
                    <a:pt x="10598" y="214305"/>
                    <a:pt x="0" y="188719"/>
                    <a:pt x="0" y="162041"/>
                  </a:cubicBezTo>
                  <a:lnTo>
                    <a:pt x="0" y="100590"/>
                  </a:lnTo>
                  <a:cubicBezTo>
                    <a:pt x="0" y="73912"/>
                    <a:pt x="10598" y="48327"/>
                    <a:pt x="29462" y="29462"/>
                  </a:cubicBezTo>
                  <a:cubicBezTo>
                    <a:pt x="48327" y="10598"/>
                    <a:pt x="73912" y="0"/>
                    <a:pt x="100590" y="0"/>
                  </a:cubicBezTo>
                  <a:close/>
                </a:path>
              </a:pathLst>
            </a:custGeom>
            <a:ln w="19050" cap="rnd">
              <a:solidFill>
                <a:srgbClr val="AF7037"/>
              </a:solidFill>
              <a:prstDash val="solid"/>
              <a:round/>
            </a:ln>
          </p:spPr>
        </p:sp>
        <p:sp>
          <p:nvSpPr>
            <p:cNvPr name="TextBox 18" id="18"/>
            <p:cNvSpPr txBox="true"/>
            <p:nvPr/>
          </p:nvSpPr>
          <p:spPr>
            <a:xfrm>
              <a:off x="0" y="-38100"/>
              <a:ext cx="772309" cy="300731"/>
            </a:xfrm>
            <a:prstGeom prst="rect">
              <a:avLst/>
            </a:prstGeom>
          </p:spPr>
          <p:txBody>
            <a:bodyPr anchor="ctr" rtlCol="false" tIns="50800" lIns="50800" bIns="50800" rIns="50800"/>
            <a:lstStyle/>
            <a:p>
              <a:pPr algn="ctr">
                <a:lnSpc>
                  <a:spcPts val="2659"/>
                </a:lnSpc>
              </a:pPr>
              <a:r>
                <a:rPr lang="en-US" b="true" sz="1899" spc="132">
                  <a:solidFill>
                    <a:srgbClr val="231F20"/>
                  </a:solidFill>
                  <a:latin typeface="Montserrat Bold"/>
                  <a:ea typeface="Montserrat Bold"/>
                  <a:cs typeface="Montserrat Bold"/>
                  <a:sym typeface="Montserrat Bold"/>
                </a:rPr>
                <a:t>Scalability</a:t>
              </a:r>
            </a:p>
            <a:p>
              <a:pPr algn="ctr">
                <a:lnSpc>
                  <a:spcPts val="1959"/>
                </a:lnSpc>
              </a:pPr>
            </a:p>
          </p:txBody>
        </p:sp>
      </p:grpSp>
      <p:grpSp>
        <p:nvGrpSpPr>
          <p:cNvPr name="Group 19" id="19"/>
          <p:cNvGrpSpPr/>
          <p:nvPr/>
        </p:nvGrpSpPr>
        <p:grpSpPr>
          <a:xfrm rot="0">
            <a:off x="2074279" y="4271237"/>
            <a:ext cx="2155016" cy="525932"/>
            <a:chOff x="0" y="0"/>
            <a:chExt cx="772309" cy="188482"/>
          </a:xfrm>
        </p:grpSpPr>
        <p:sp>
          <p:nvSpPr>
            <p:cNvPr name="Freeform 20" id="20"/>
            <p:cNvSpPr/>
            <p:nvPr/>
          </p:nvSpPr>
          <p:spPr>
            <a:xfrm flipH="false" flipV="false" rot="0">
              <a:off x="0" y="0"/>
              <a:ext cx="772309" cy="188482"/>
            </a:xfrm>
            <a:custGeom>
              <a:avLst/>
              <a:gdLst/>
              <a:ahLst/>
              <a:cxnLst/>
              <a:rect r="r" b="b" t="t" l="l"/>
              <a:pathLst>
                <a:path h="188482" w="772309">
                  <a:moveTo>
                    <a:pt x="94241" y="0"/>
                  </a:moveTo>
                  <a:lnTo>
                    <a:pt x="678068" y="0"/>
                  </a:lnTo>
                  <a:cubicBezTo>
                    <a:pt x="730116" y="0"/>
                    <a:pt x="772309" y="42193"/>
                    <a:pt x="772309" y="94241"/>
                  </a:cubicBezTo>
                  <a:lnTo>
                    <a:pt x="772309" y="94241"/>
                  </a:lnTo>
                  <a:cubicBezTo>
                    <a:pt x="772309" y="146289"/>
                    <a:pt x="730116" y="188482"/>
                    <a:pt x="678068" y="188482"/>
                  </a:cubicBezTo>
                  <a:lnTo>
                    <a:pt x="94241" y="188482"/>
                  </a:lnTo>
                  <a:cubicBezTo>
                    <a:pt x="42193" y="188482"/>
                    <a:pt x="0" y="146289"/>
                    <a:pt x="0" y="94241"/>
                  </a:cubicBezTo>
                  <a:lnTo>
                    <a:pt x="0" y="94241"/>
                  </a:lnTo>
                  <a:cubicBezTo>
                    <a:pt x="0" y="42193"/>
                    <a:pt x="42193" y="0"/>
                    <a:pt x="94241" y="0"/>
                  </a:cubicBezTo>
                  <a:close/>
                </a:path>
              </a:pathLst>
            </a:custGeom>
            <a:ln w="19050" cap="rnd">
              <a:solidFill>
                <a:srgbClr val="AF7037"/>
              </a:solidFill>
              <a:prstDash val="solid"/>
              <a:round/>
            </a:ln>
          </p:spPr>
        </p:sp>
        <p:sp>
          <p:nvSpPr>
            <p:cNvPr name="TextBox 21" id="21"/>
            <p:cNvSpPr txBox="true"/>
            <p:nvPr/>
          </p:nvSpPr>
          <p:spPr>
            <a:xfrm>
              <a:off x="0" y="-28575"/>
              <a:ext cx="772309" cy="217057"/>
            </a:xfrm>
            <a:prstGeom prst="rect">
              <a:avLst/>
            </a:prstGeom>
          </p:spPr>
          <p:txBody>
            <a:bodyPr anchor="ctr" rtlCol="false" tIns="50800" lIns="50800" bIns="50800" rIns="50800"/>
            <a:lstStyle/>
            <a:p>
              <a:pPr algn="ctr">
                <a:lnSpc>
                  <a:spcPts val="1959"/>
                </a:lnSpc>
              </a:pPr>
            </a:p>
          </p:txBody>
        </p:sp>
      </p:grpSp>
      <p:sp>
        <p:nvSpPr>
          <p:cNvPr name="TextBox 22" id="22"/>
          <p:cNvSpPr txBox="true"/>
          <p:nvPr/>
        </p:nvSpPr>
        <p:spPr>
          <a:xfrm rot="0">
            <a:off x="2097456" y="4358763"/>
            <a:ext cx="2072359" cy="603250"/>
          </a:xfrm>
          <a:prstGeom prst="rect">
            <a:avLst/>
          </a:prstGeom>
        </p:spPr>
        <p:txBody>
          <a:bodyPr anchor="t" rtlCol="false" tIns="0" lIns="0" bIns="0" rIns="0">
            <a:spAutoFit/>
          </a:bodyPr>
          <a:lstStyle/>
          <a:p>
            <a:pPr algn="ctr">
              <a:lnSpc>
                <a:spcPts val="2659"/>
              </a:lnSpc>
            </a:pPr>
            <a:r>
              <a:rPr lang="en-US" sz="1899" b="true">
                <a:solidFill>
                  <a:srgbClr val="231F20"/>
                </a:solidFill>
                <a:latin typeface="Montserrat Bold"/>
                <a:ea typeface="Montserrat Bold"/>
                <a:cs typeface="Montserrat Bold"/>
                <a:sym typeface="Montserrat Bold"/>
              </a:rPr>
              <a:t>security</a:t>
            </a:r>
          </a:p>
          <a:p>
            <a:pPr algn="ctr">
              <a:lnSpc>
                <a:spcPts val="2239"/>
              </a:lnSpc>
            </a:pPr>
          </a:p>
        </p:txBody>
      </p:sp>
      <p:grpSp>
        <p:nvGrpSpPr>
          <p:cNvPr name="Group 23" id="23"/>
          <p:cNvGrpSpPr/>
          <p:nvPr/>
        </p:nvGrpSpPr>
        <p:grpSpPr>
          <a:xfrm rot="0">
            <a:off x="2185343" y="7523429"/>
            <a:ext cx="2209664" cy="1157618"/>
            <a:chOff x="0" y="0"/>
            <a:chExt cx="791894" cy="414864"/>
          </a:xfrm>
        </p:grpSpPr>
        <p:sp>
          <p:nvSpPr>
            <p:cNvPr name="Freeform 24" id="24"/>
            <p:cNvSpPr/>
            <p:nvPr/>
          </p:nvSpPr>
          <p:spPr>
            <a:xfrm flipH="false" flipV="false" rot="0">
              <a:off x="0" y="0"/>
              <a:ext cx="791894" cy="414864"/>
            </a:xfrm>
            <a:custGeom>
              <a:avLst/>
              <a:gdLst/>
              <a:ahLst/>
              <a:cxnLst/>
              <a:rect r="r" b="b" t="t" l="l"/>
              <a:pathLst>
                <a:path h="414864" w="791894">
                  <a:moveTo>
                    <a:pt x="98103" y="0"/>
                  </a:moveTo>
                  <a:lnTo>
                    <a:pt x="693791" y="0"/>
                  </a:lnTo>
                  <a:cubicBezTo>
                    <a:pt x="719809" y="0"/>
                    <a:pt x="744762" y="10336"/>
                    <a:pt x="763160" y="28734"/>
                  </a:cubicBezTo>
                  <a:cubicBezTo>
                    <a:pt x="781558" y="47131"/>
                    <a:pt x="791894" y="72084"/>
                    <a:pt x="791894" y="98103"/>
                  </a:cubicBezTo>
                  <a:lnTo>
                    <a:pt x="791894" y="316761"/>
                  </a:lnTo>
                  <a:cubicBezTo>
                    <a:pt x="791894" y="370942"/>
                    <a:pt x="747972" y="414864"/>
                    <a:pt x="693791" y="414864"/>
                  </a:cubicBezTo>
                  <a:lnTo>
                    <a:pt x="98103" y="414864"/>
                  </a:lnTo>
                  <a:cubicBezTo>
                    <a:pt x="43922" y="414864"/>
                    <a:pt x="0" y="370942"/>
                    <a:pt x="0" y="316761"/>
                  </a:cubicBezTo>
                  <a:lnTo>
                    <a:pt x="0" y="98103"/>
                  </a:lnTo>
                  <a:cubicBezTo>
                    <a:pt x="0" y="43922"/>
                    <a:pt x="43922" y="0"/>
                    <a:pt x="98103" y="0"/>
                  </a:cubicBezTo>
                  <a:close/>
                </a:path>
              </a:pathLst>
            </a:custGeom>
            <a:ln w="19050" cap="rnd">
              <a:solidFill>
                <a:srgbClr val="AF7037"/>
              </a:solidFill>
              <a:prstDash val="solid"/>
              <a:round/>
            </a:ln>
          </p:spPr>
        </p:sp>
        <p:sp>
          <p:nvSpPr>
            <p:cNvPr name="TextBox 25" id="25"/>
            <p:cNvSpPr txBox="true"/>
            <p:nvPr/>
          </p:nvSpPr>
          <p:spPr>
            <a:xfrm>
              <a:off x="0" y="-38100"/>
              <a:ext cx="791894" cy="452964"/>
            </a:xfrm>
            <a:prstGeom prst="rect">
              <a:avLst/>
            </a:prstGeom>
          </p:spPr>
          <p:txBody>
            <a:bodyPr anchor="ctr" rtlCol="false" tIns="50800" lIns="50800" bIns="50800" rIns="50800"/>
            <a:lstStyle/>
            <a:p>
              <a:pPr algn="ctr">
                <a:lnSpc>
                  <a:spcPts val="2659"/>
                </a:lnSpc>
              </a:pPr>
              <a:r>
                <a:rPr lang="en-US" b="true" sz="1899" spc="132">
                  <a:solidFill>
                    <a:srgbClr val="231F20"/>
                  </a:solidFill>
                  <a:latin typeface="Montserrat Bold"/>
                  <a:ea typeface="Montserrat Bold"/>
                  <a:cs typeface="Montserrat Bold"/>
                  <a:sym typeface="Montserrat Bold"/>
                </a:rPr>
                <a:t>Limited battery life</a:t>
              </a:r>
            </a:p>
            <a:p>
              <a:pPr algn="ctr">
                <a:lnSpc>
                  <a:spcPts val="2659"/>
                </a:lnSpc>
              </a:pPr>
            </a:p>
          </p:txBody>
        </p:sp>
      </p:grpSp>
      <p:grpSp>
        <p:nvGrpSpPr>
          <p:cNvPr name="Group 26" id="26"/>
          <p:cNvGrpSpPr/>
          <p:nvPr/>
        </p:nvGrpSpPr>
        <p:grpSpPr>
          <a:xfrm rot="0">
            <a:off x="2097456" y="6270562"/>
            <a:ext cx="2155016" cy="824242"/>
            <a:chOff x="0" y="0"/>
            <a:chExt cx="772309" cy="295390"/>
          </a:xfrm>
        </p:grpSpPr>
        <p:sp>
          <p:nvSpPr>
            <p:cNvPr name="Freeform 27" id="27"/>
            <p:cNvSpPr/>
            <p:nvPr/>
          </p:nvSpPr>
          <p:spPr>
            <a:xfrm flipH="false" flipV="false" rot="0">
              <a:off x="0" y="0"/>
              <a:ext cx="772309" cy="295390"/>
            </a:xfrm>
            <a:custGeom>
              <a:avLst/>
              <a:gdLst/>
              <a:ahLst/>
              <a:cxnLst/>
              <a:rect r="r" b="b" t="t" l="l"/>
              <a:pathLst>
                <a:path h="295390" w="772309">
                  <a:moveTo>
                    <a:pt x="100590" y="0"/>
                  </a:moveTo>
                  <a:lnTo>
                    <a:pt x="671719" y="0"/>
                  </a:lnTo>
                  <a:cubicBezTo>
                    <a:pt x="727273" y="0"/>
                    <a:pt x="772309" y="45036"/>
                    <a:pt x="772309" y="100590"/>
                  </a:cubicBezTo>
                  <a:lnTo>
                    <a:pt x="772309" y="194799"/>
                  </a:lnTo>
                  <a:cubicBezTo>
                    <a:pt x="772309" y="221478"/>
                    <a:pt x="761711" y="247063"/>
                    <a:pt x="742847" y="265928"/>
                  </a:cubicBezTo>
                  <a:cubicBezTo>
                    <a:pt x="723983" y="284792"/>
                    <a:pt x="698397" y="295390"/>
                    <a:pt x="671719" y="295390"/>
                  </a:cubicBezTo>
                  <a:lnTo>
                    <a:pt x="100590" y="295390"/>
                  </a:lnTo>
                  <a:cubicBezTo>
                    <a:pt x="45036" y="295390"/>
                    <a:pt x="0" y="250354"/>
                    <a:pt x="0" y="194799"/>
                  </a:cubicBezTo>
                  <a:lnTo>
                    <a:pt x="0" y="100590"/>
                  </a:lnTo>
                  <a:cubicBezTo>
                    <a:pt x="0" y="73912"/>
                    <a:pt x="10598" y="48327"/>
                    <a:pt x="29462" y="29462"/>
                  </a:cubicBezTo>
                  <a:cubicBezTo>
                    <a:pt x="48327" y="10598"/>
                    <a:pt x="73912" y="0"/>
                    <a:pt x="100590" y="0"/>
                  </a:cubicBezTo>
                  <a:close/>
                </a:path>
              </a:pathLst>
            </a:custGeom>
            <a:ln w="19050" cap="rnd">
              <a:solidFill>
                <a:srgbClr val="AF7037"/>
              </a:solidFill>
              <a:prstDash val="solid"/>
              <a:round/>
            </a:ln>
          </p:spPr>
        </p:sp>
        <p:sp>
          <p:nvSpPr>
            <p:cNvPr name="TextBox 28" id="28"/>
            <p:cNvSpPr txBox="true"/>
            <p:nvPr/>
          </p:nvSpPr>
          <p:spPr>
            <a:xfrm>
              <a:off x="0" y="-38100"/>
              <a:ext cx="772309" cy="333490"/>
            </a:xfrm>
            <a:prstGeom prst="rect">
              <a:avLst/>
            </a:prstGeom>
          </p:spPr>
          <p:txBody>
            <a:bodyPr anchor="ctr" rtlCol="false" tIns="50800" lIns="50800" bIns="50800" rIns="50800"/>
            <a:lstStyle/>
            <a:p>
              <a:pPr algn="ctr">
                <a:lnSpc>
                  <a:spcPts val="2659"/>
                </a:lnSpc>
              </a:pPr>
              <a:r>
                <a:rPr lang="en-US" b="true" sz="1899" spc="132">
                  <a:solidFill>
                    <a:srgbClr val="231F20"/>
                  </a:solidFill>
                  <a:latin typeface="Montserrat Bold"/>
                  <a:ea typeface="Montserrat Bold"/>
                  <a:cs typeface="Montserrat Bold"/>
                  <a:sym typeface="Montserrat Bold"/>
                </a:rPr>
                <a:t>Coverage</a:t>
              </a:r>
            </a:p>
            <a:p>
              <a:pPr algn="ctr">
                <a:lnSpc>
                  <a:spcPts val="2659"/>
                </a:lnSpc>
              </a:pPr>
            </a:p>
          </p:txBody>
        </p:sp>
      </p:grpSp>
    </p:spTree>
  </p:cSld>
  <p:clrMapOvr>
    <a:masterClrMapping/>
  </p:clrMapOvr>
</p:sld>
</file>

<file path=ppt/slides/slide12.xml><?xml version="1.0" encoding="utf-8"?>
<p:sld xmlns:p="http://schemas.openxmlformats.org/presentationml/2006/main" xmlns:a="http://schemas.openxmlformats.org/drawingml/2006/main">
  <p:cSld>
    <p:bg>
      <p:bgPr>
        <a:solidFill>
          <a:srgbClr val="FAF8F2"/>
        </a:solidFill>
      </p:bgPr>
    </p:bg>
    <p:spTree>
      <p:nvGrpSpPr>
        <p:cNvPr id="1" name=""/>
        <p:cNvGrpSpPr/>
        <p:nvPr/>
      </p:nvGrpSpPr>
      <p:grpSpPr>
        <a:xfrm>
          <a:off x="0" y="0"/>
          <a:ext cx="0" cy="0"/>
          <a:chOff x="0" y="0"/>
          <a:chExt cx="0" cy="0"/>
        </a:xfrm>
      </p:grpSpPr>
      <p:sp>
        <p:nvSpPr>
          <p:cNvPr name="TextBox 2" id="2"/>
          <p:cNvSpPr txBox="true"/>
          <p:nvPr/>
        </p:nvSpPr>
        <p:spPr>
          <a:xfrm rot="0">
            <a:off x="291683" y="1247426"/>
            <a:ext cx="7268317" cy="5532661"/>
          </a:xfrm>
          <a:prstGeom prst="rect">
            <a:avLst/>
          </a:prstGeom>
        </p:spPr>
        <p:txBody>
          <a:bodyPr anchor="t" rtlCol="false" tIns="0" lIns="0" bIns="0" rIns="0">
            <a:spAutoFit/>
          </a:bodyPr>
          <a:lstStyle/>
          <a:p>
            <a:pPr algn="l">
              <a:lnSpc>
                <a:spcPts val="2800"/>
              </a:lnSpc>
              <a:spcBef>
                <a:spcPct val="0"/>
              </a:spcBef>
            </a:pPr>
            <a:r>
              <a:rPr lang="en-US" b="true" sz="2000">
                <a:solidFill>
                  <a:srgbClr val="AF7037"/>
                </a:solidFill>
                <a:latin typeface="Roya Bold"/>
                <a:ea typeface="Roya Bold"/>
                <a:cs typeface="Roya Bold"/>
                <a:sym typeface="Roya Bold"/>
              </a:rPr>
              <a:t>Bandwidth availability</a:t>
            </a:r>
          </a:p>
          <a:p>
            <a:pPr algn="l">
              <a:lnSpc>
                <a:spcPts val="2800"/>
              </a:lnSpc>
              <a:spcBef>
                <a:spcPct val="0"/>
              </a:spcBef>
            </a:pPr>
          </a:p>
          <a:p>
            <a:pPr algn="l">
              <a:lnSpc>
                <a:spcPts val="1937"/>
              </a:lnSpc>
              <a:spcBef>
                <a:spcPct val="0"/>
              </a:spcBef>
            </a:pPr>
            <a:r>
              <a:rPr lang="en-US" b="true" sz="1384">
                <a:solidFill>
                  <a:srgbClr val="000000"/>
                </a:solidFill>
                <a:latin typeface="Roya Bold"/>
                <a:ea typeface="Roya Bold"/>
                <a:cs typeface="Roya Bold"/>
                <a:sym typeface="Roya Bold"/>
              </a:rPr>
              <a:t> when too many of devices use the same frequency bands in the same location, their signals interfere with each other.</a:t>
            </a:r>
          </a:p>
          <a:p>
            <a:pPr algn="l">
              <a:lnSpc>
                <a:spcPts val="1937"/>
              </a:lnSpc>
              <a:spcBef>
                <a:spcPct val="0"/>
              </a:spcBef>
            </a:pPr>
          </a:p>
          <a:p>
            <a:pPr algn="l">
              <a:lnSpc>
                <a:spcPts val="1937"/>
              </a:lnSpc>
              <a:spcBef>
                <a:spcPct val="0"/>
              </a:spcBef>
            </a:pPr>
            <a:r>
              <a:rPr lang="en-US" b="true" sz="1384">
                <a:solidFill>
                  <a:srgbClr val="000000"/>
                </a:solidFill>
                <a:latin typeface="Roya Bold"/>
                <a:ea typeface="Roya Bold"/>
                <a:cs typeface="Roya Bold"/>
                <a:sym typeface="Roya Bold"/>
              </a:rPr>
              <a:t>A common example of this is WiFi in apartment buildings. Every resident with a WiFi router creates a separate network that uses the same frequencies (usually 5GHz or 2.4GHz). Since they’re so close together (in some cases on either side of the same wall), their signals can easily interfere when everyone tries to use these frequencies simultaneously</a:t>
            </a:r>
          </a:p>
          <a:p>
            <a:pPr algn="l">
              <a:lnSpc>
                <a:spcPts val="1937"/>
              </a:lnSpc>
              <a:spcBef>
                <a:spcPct val="0"/>
              </a:spcBef>
            </a:pPr>
          </a:p>
          <a:p>
            <a:pPr algn="l">
              <a:lnSpc>
                <a:spcPts val="1937"/>
              </a:lnSpc>
              <a:spcBef>
                <a:spcPct val="0"/>
              </a:spcBef>
            </a:pPr>
          </a:p>
          <a:p>
            <a:pPr algn="l">
              <a:lnSpc>
                <a:spcPts val="2800"/>
              </a:lnSpc>
              <a:spcBef>
                <a:spcPct val="0"/>
              </a:spcBef>
            </a:pPr>
            <a:r>
              <a:rPr lang="en-US" b="true" sz="2000">
                <a:solidFill>
                  <a:srgbClr val="AF7037"/>
                </a:solidFill>
                <a:latin typeface="Roya Bold"/>
                <a:ea typeface="Roya Bold"/>
                <a:cs typeface="Roya Bold"/>
                <a:sym typeface="Roya Bold"/>
              </a:rPr>
              <a:t> solution</a:t>
            </a:r>
          </a:p>
          <a:p>
            <a:pPr algn="l">
              <a:lnSpc>
                <a:spcPts val="1937"/>
              </a:lnSpc>
              <a:spcBef>
                <a:spcPct val="0"/>
              </a:spcBef>
            </a:pPr>
          </a:p>
          <a:p>
            <a:pPr algn="l">
              <a:lnSpc>
                <a:spcPts val="1937"/>
              </a:lnSpc>
              <a:spcBef>
                <a:spcPct val="0"/>
              </a:spcBef>
            </a:pPr>
            <a:r>
              <a:rPr lang="en-US" b="true" sz="1384">
                <a:solidFill>
                  <a:srgbClr val="000000"/>
                </a:solidFill>
                <a:latin typeface="Roya Bold"/>
                <a:ea typeface="Roya Bold"/>
                <a:cs typeface="Roya Bold"/>
                <a:sym typeface="Roya Bold"/>
              </a:rPr>
              <a:t>MNOs worldwide pay for a license that essentially privatizes segments of the RF spectrum, like a toll lane on a highway, making it so that only their customers can access this bandwidth. Different MNOs who operate in the same area each have their own licensed bands, which helps decrease the likelihood of interference.</a:t>
            </a:r>
          </a:p>
          <a:p>
            <a:pPr algn="l">
              <a:lnSpc>
                <a:spcPts val="1937"/>
              </a:lnSpc>
              <a:spcBef>
                <a:spcPct val="0"/>
              </a:spcBef>
            </a:pPr>
          </a:p>
          <a:p>
            <a:pPr algn="l">
              <a:lnSpc>
                <a:spcPts val="1937"/>
              </a:lnSpc>
              <a:spcBef>
                <a:spcPct val="0"/>
              </a:spcBef>
            </a:pPr>
          </a:p>
          <a:p>
            <a:pPr algn="l">
              <a:lnSpc>
                <a:spcPts val="1937"/>
              </a:lnSpc>
              <a:spcBef>
                <a:spcPct val="0"/>
              </a:spcBef>
            </a:pPr>
          </a:p>
          <a:p>
            <a:pPr algn="ctr">
              <a:lnSpc>
                <a:spcPts val="1550"/>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FAF8F2"/>
        </a:solidFill>
      </p:bgPr>
    </p:bg>
    <p:spTree>
      <p:nvGrpSpPr>
        <p:cNvPr id="1" name=""/>
        <p:cNvGrpSpPr/>
        <p:nvPr/>
      </p:nvGrpSpPr>
      <p:grpSpPr>
        <a:xfrm>
          <a:off x="0" y="0"/>
          <a:ext cx="0" cy="0"/>
          <a:chOff x="0" y="0"/>
          <a:chExt cx="0" cy="0"/>
        </a:xfrm>
      </p:grpSpPr>
      <p:sp>
        <p:nvSpPr>
          <p:cNvPr name="TextBox 2" id="2"/>
          <p:cNvSpPr txBox="true"/>
          <p:nvPr/>
        </p:nvSpPr>
        <p:spPr>
          <a:xfrm rot="0">
            <a:off x="141536" y="2987511"/>
            <a:ext cx="7418464" cy="5162107"/>
          </a:xfrm>
          <a:prstGeom prst="rect">
            <a:avLst/>
          </a:prstGeom>
        </p:spPr>
        <p:txBody>
          <a:bodyPr anchor="t" rtlCol="false" tIns="0" lIns="0" bIns="0" rIns="0">
            <a:spAutoFit/>
          </a:bodyPr>
          <a:lstStyle/>
          <a:p>
            <a:pPr algn="l">
              <a:lnSpc>
                <a:spcPts val="2681"/>
              </a:lnSpc>
              <a:spcBef>
                <a:spcPct val="0"/>
              </a:spcBef>
            </a:pPr>
            <a:r>
              <a:rPr lang="en-US" b="true" sz="1915">
                <a:solidFill>
                  <a:srgbClr val="AF7037"/>
                </a:solidFill>
                <a:latin typeface="Roya Bold"/>
                <a:ea typeface="Roya Bold"/>
                <a:cs typeface="Roya Bold"/>
                <a:sym typeface="Roya Bold"/>
              </a:rPr>
              <a:t>Remote access</a:t>
            </a:r>
          </a:p>
          <a:p>
            <a:pPr algn="l">
              <a:lnSpc>
                <a:spcPts val="2011"/>
              </a:lnSpc>
              <a:spcBef>
                <a:spcPct val="0"/>
              </a:spcBef>
            </a:pPr>
            <a:r>
              <a:rPr lang="en-US" b="true" sz="1436">
                <a:solidFill>
                  <a:srgbClr val="000000"/>
                </a:solidFill>
                <a:latin typeface="Roya Bold"/>
                <a:ea typeface="Roya Bold"/>
                <a:cs typeface="Roya Bold"/>
                <a:sym typeface="Roya Bold"/>
              </a:rPr>
              <a:t>The type of connectivity an IoT device uses can change how you’re able to access the device. For example, using your customers’ WiFi or ethernet requires support personnel to either have VPN privileges or be on the premises. On-site visits are extremely expensive, but if that’s the only way a technician can troubleshoot or update your device, you’re stuck paying the additional costs.</a:t>
            </a:r>
          </a:p>
          <a:p>
            <a:pPr algn="l">
              <a:lnSpc>
                <a:spcPts val="2011"/>
              </a:lnSpc>
              <a:spcBef>
                <a:spcPct val="0"/>
              </a:spcBef>
            </a:pPr>
          </a:p>
          <a:p>
            <a:pPr algn="l">
              <a:lnSpc>
                <a:spcPts val="2681"/>
              </a:lnSpc>
              <a:spcBef>
                <a:spcPct val="0"/>
              </a:spcBef>
            </a:pPr>
            <a:r>
              <a:rPr lang="en-US" b="true" sz="1915">
                <a:solidFill>
                  <a:srgbClr val="AF7037"/>
                </a:solidFill>
                <a:latin typeface="Roya Bold"/>
                <a:ea typeface="Roya Bold"/>
                <a:cs typeface="Roya Bold"/>
                <a:sym typeface="Roya Bold"/>
              </a:rPr>
              <a:t>Solution</a:t>
            </a:r>
          </a:p>
          <a:p>
            <a:pPr algn="l">
              <a:lnSpc>
                <a:spcPts val="2011"/>
              </a:lnSpc>
              <a:spcBef>
                <a:spcPct val="0"/>
              </a:spcBef>
            </a:pPr>
            <a:r>
              <a:rPr lang="en-US" b="true" sz="1436">
                <a:solidFill>
                  <a:srgbClr val="000000"/>
                </a:solidFill>
                <a:latin typeface="Roya Bold"/>
                <a:ea typeface="Roya Bold"/>
                <a:cs typeface="Roya Bold"/>
                <a:sym typeface="Roya Bold"/>
              </a:rPr>
              <a:t>A common option is to utilize cellular networks to provide updates even when WiFi internet access is unavailable. This can also be effective in situations where the existing WiFi is not effective, such as when it limits data transmissions or blocks large updates.</a:t>
            </a:r>
          </a:p>
          <a:p>
            <a:pPr algn="l">
              <a:lnSpc>
                <a:spcPts val="2011"/>
              </a:lnSpc>
              <a:spcBef>
                <a:spcPct val="0"/>
              </a:spcBef>
            </a:pPr>
          </a:p>
          <a:p>
            <a:pPr algn="l">
              <a:lnSpc>
                <a:spcPts val="2011"/>
              </a:lnSpc>
              <a:spcBef>
                <a:spcPct val="0"/>
              </a:spcBef>
            </a:pPr>
            <a:r>
              <a:rPr lang="en-US" b="true" sz="1436">
                <a:solidFill>
                  <a:srgbClr val="000000"/>
                </a:solidFill>
                <a:latin typeface="Roya Bold"/>
                <a:ea typeface="Roya Bold"/>
                <a:cs typeface="Roya Bold"/>
                <a:sym typeface="Roya Bold"/>
              </a:rPr>
              <a:t>Another option is to also ensure as much work is done online as possible. In other words, utilizing the cloud, IoT routers and other devices that do the processing and heavy lifting instead. This way, the major updates can be deployed in the cloud. This software-light approach also helps conserve power, too, as an added bonus.</a:t>
            </a:r>
          </a:p>
          <a:p>
            <a:pPr algn="ctr">
              <a:lnSpc>
                <a:spcPts val="1608"/>
              </a:lnSpc>
              <a:spcBef>
                <a:spcPct val="0"/>
              </a:spcBef>
            </a:pPr>
          </a:p>
          <a:p>
            <a:pPr algn="ctr">
              <a:lnSpc>
                <a:spcPts val="1608"/>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AF8F2"/>
        </a:solidFill>
      </p:bgPr>
    </p:bg>
    <p:spTree>
      <p:nvGrpSpPr>
        <p:cNvPr id="1" name=""/>
        <p:cNvGrpSpPr/>
        <p:nvPr/>
      </p:nvGrpSpPr>
      <p:grpSpPr>
        <a:xfrm>
          <a:off x="0" y="0"/>
          <a:ext cx="0" cy="0"/>
          <a:chOff x="0" y="0"/>
          <a:chExt cx="0" cy="0"/>
        </a:xfrm>
      </p:grpSpPr>
      <p:sp>
        <p:nvSpPr>
          <p:cNvPr name="TextBox 2" id="2"/>
          <p:cNvSpPr txBox="true"/>
          <p:nvPr/>
        </p:nvSpPr>
        <p:spPr>
          <a:xfrm rot="0">
            <a:off x="121626" y="1968461"/>
            <a:ext cx="7316749" cy="3566643"/>
          </a:xfrm>
          <a:prstGeom prst="rect">
            <a:avLst/>
          </a:prstGeom>
        </p:spPr>
        <p:txBody>
          <a:bodyPr anchor="t" rtlCol="false" tIns="0" lIns="0" bIns="0" rIns="0">
            <a:spAutoFit/>
          </a:bodyPr>
          <a:lstStyle/>
          <a:p>
            <a:pPr algn="l">
              <a:lnSpc>
                <a:spcPts val="2709"/>
              </a:lnSpc>
              <a:spcBef>
                <a:spcPct val="0"/>
              </a:spcBef>
            </a:pPr>
            <a:r>
              <a:rPr lang="en-US" b="true" sz="1935">
                <a:solidFill>
                  <a:srgbClr val="AF7037"/>
                </a:solidFill>
                <a:latin typeface="Montserrat Bold"/>
                <a:ea typeface="Montserrat Bold"/>
                <a:cs typeface="Montserrat Bold"/>
                <a:sym typeface="Montserrat Bold"/>
              </a:rPr>
              <a:t>Scalability</a:t>
            </a:r>
          </a:p>
          <a:p>
            <a:pPr algn="l">
              <a:lnSpc>
                <a:spcPts val="2709"/>
              </a:lnSpc>
              <a:spcBef>
                <a:spcPct val="0"/>
              </a:spcBef>
            </a:pPr>
          </a:p>
          <a:p>
            <a:pPr algn="l">
              <a:lnSpc>
                <a:spcPts val="2032"/>
              </a:lnSpc>
              <a:spcBef>
                <a:spcPct val="0"/>
              </a:spcBef>
            </a:pPr>
            <a:r>
              <a:rPr lang="en-US" b="true" sz="1451">
                <a:solidFill>
                  <a:srgbClr val="000000"/>
                </a:solidFill>
                <a:latin typeface="Montserrat Bold"/>
                <a:ea typeface="Montserrat Bold"/>
                <a:cs typeface="Montserrat Bold"/>
                <a:sym typeface="Montserrat Bold"/>
              </a:rPr>
              <a:t>A quick-scaling nature is both one of the biggest benefits and challenges of IoT development. More devices mean more data, and the ability for businesses to gain deeper insights and subsequent actions. </a:t>
            </a:r>
          </a:p>
          <a:p>
            <a:pPr algn="l">
              <a:lnSpc>
                <a:spcPts val="2032"/>
              </a:lnSpc>
              <a:spcBef>
                <a:spcPct val="0"/>
              </a:spcBef>
            </a:pPr>
          </a:p>
          <a:p>
            <a:pPr algn="l">
              <a:lnSpc>
                <a:spcPts val="2032"/>
              </a:lnSpc>
              <a:spcBef>
                <a:spcPct val="0"/>
              </a:spcBef>
            </a:pPr>
            <a:r>
              <a:rPr lang="en-US" b="true" sz="1451">
                <a:solidFill>
                  <a:srgbClr val="000000"/>
                </a:solidFill>
                <a:latin typeface="Montserrat Bold"/>
                <a:ea typeface="Montserrat Bold"/>
                <a:cs typeface="Montserrat Bold"/>
                <a:sym typeface="Montserrat Bold"/>
              </a:rPr>
              <a:t>However, it also creates more data to process, more infrastructure to manage, and more connections to maintain. When making your first steps into the Internet of Things, you should prepare with scalability in mind. You may very well end up adding additional devices or technologies, after all.</a:t>
            </a:r>
          </a:p>
          <a:p>
            <a:pPr algn="ctr">
              <a:lnSpc>
                <a:spcPts val="1625"/>
              </a:lnSpc>
              <a:spcBef>
                <a:spcPct val="0"/>
              </a:spcBef>
            </a:pPr>
          </a:p>
          <a:p>
            <a:pPr algn="ctr">
              <a:lnSpc>
                <a:spcPts val="1625"/>
              </a:lnSpc>
              <a:spcBef>
                <a:spcPct val="0"/>
              </a:spcBef>
            </a:pPr>
          </a:p>
          <a:p>
            <a:pPr algn="ctr">
              <a:lnSpc>
                <a:spcPts val="1625"/>
              </a:lnSpc>
              <a:spcBef>
                <a:spcPct val="0"/>
              </a:spcBef>
            </a:pPr>
          </a:p>
          <a:p>
            <a:pPr algn="ctr">
              <a:lnSpc>
                <a:spcPts val="1625"/>
              </a:lnSpc>
              <a:spcBef>
                <a:spcPct val="0"/>
              </a:spcBef>
            </a:pPr>
          </a:p>
        </p:txBody>
      </p:sp>
      <p:sp>
        <p:nvSpPr>
          <p:cNvPr name="TextBox 3" id="3"/>
          <p:cNvSpPr txBox="true"/>
          <p:nvPr/>
        </p:nvSpPr>
        <p:spPr>
          <a:xfrm rot="0">
            <a:off x="121626" y="6213026"/>
            <a:ext cx="7438374" cy="1446988"/>
          </a:xfrm>
          <a:prstGeom prst="rect">
            <a:avLst/>
          </a:prstGeom>
        </p:spPr>
        <p:txBody>
          <a:bodyPr anchor="t" rtlCol="false" tIns="0" lIns="0" bIns="0" rIns="0">
            <a:spAutoFit/>
          </a:bodyPr>
          <a:lstStyle/>
          <a:p>
            <a:pPr algn="l">
              <a:lnSpc>
                <a:spcPts val="2754"/>
              </a:lnSpc>
              <a:spcBef>
                <a:spcPct val="0"/>
              </a:spcBef>
            </a:pPr>
            <a:r>
              <a:rPr lang="en-US" b="true" sz="1967">
                <a:solidFill>
                  <a:srgbClr val="AF7037"/>
                </a:solidFill>
                <a:latin typeface="Montserrat Bold"/>
                <a:ea typeface="Montserrat Bold"/>
                <a:cs typeface="Montserrat Bold"/>
                <a:sym typeface="Montserrat Bold"/>
              </a:rPr>
              <a:t>solution</a:t>
            </a:r>
          </a:p>
          <a:p>
            <a:pPr algn="l">
              <a:lnSpc>
                <a:spcPts val="2754"/>
              </a:lnSpc>
              <a:spcBef>
                <a:spcPct val="0"/>
              </a:spcBef>
            </a:pPr>
          </a:p>
          <a:p>
            <a:pPr algn="l">
              <a:lnSpc>
                <a:spcPts val="2066"/>
              </a:lnSpc>
              <a:spcBef>
                <a:spcPct val="0"/>
              </a:spcBef>
            </a:pPr>
            <a:r>
              <a:rPr lang="en-US" b="true" sz="1475">
                <a:solidFill>
                  <a:srgbClr val="000000"/>
                </a:solidFill>
                <a:latin typeface="Montserrat Bold"/>
                <a:ea typeface="Montserrat Bold"/>
                <a:cs typeface="Montserrat Bold"/>
                <a:sym typeface="Montserrat Bold"/>
              </a:rPr>
              <a:t>Global IoT solutions like emnify circumvent this challenge by creating agreements with carriers all over the world. With a single emnify SIM card, your devices can connect to more than 540 networks in over 195 countries.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AF8F2"/>
        </a:solidFill>
      </p:bgPr>
    </p:bg>
    <p:spTree>
      <p:nvGrpSpPr>
        <p:cNvPr id="1" name=""/>
        <p:cNvGrpSpPr/>
        <p:nvPr/>
      </p:nvGrpSpPr>
      <p:grpSpPr>
        <a:xfrm>
          <a:off x="0" y="0"/>
          <a:ext cx="0" cy="0"/>
          <a:chOff x="0" y="0"/>
          <a:chExt cx="0" cy="0"/>
        </a:xfrm>
      </p:grpSpPr>
      <p:sp>
        <p:nvSpPr>
          <p:cNvPr name="TextBox 2" id="2"/>
          <p:cNvSpPr txBox="true"/>
          <p:nvPr/>
        </p:nvSpPr>
        <p:spPr>
          <a:xfrm rot="0">
            <a:off x="133763" y="2551426"/>
            <a:ext cx="7426237" cy="6303601"/>
          </a:xfrm>
          <a:prstGeom prst="rect">
            <a:avLst/>
          </a:prstGeom>
        </p:spPr>
        <p:txBody>
          <a:bodyPr anchor="t" rtlCol="false" tIns="0" lIns="0" bIns="0" rIns="0">
            <a:spAutoFit/>
          </a:bodyPr>
          <a:lstStyle/>
          <a:p>
            <a:pPr algn="l">
              <a:lnSpc>
                <a:spcPts val="2800"/>
              </a:lnSpc>
              <a:spcBef>
                <a:spcPct val="0"/>
              </a:spcBef>
            </a:pPr>
            <a:r>
              <a:rPr lang="en-US" b="true" sz="2000">
                <a:solidFill>
                  <a:srgbClr val="AF7037"/>
                </a:solidFill>
                <a:latin typeface="Montserrat Bold"/>
                <a:ea typeface="Montserrat Bold"/>
                <a:cs typeface="Montserrat Bold"/>
                <a:sym typeface="Montserrat Bold"/>
              </a:rPr>
              <a:t>security</a:t>
            </a:r>
          </a:p>
          <a:p>
            <a:pPr algn="l">
              <a:lnSpc>
                <a:spcPts val="2018"/>
              </a:lnSpc>
              <a:spcBef>
                <a:spcPct val="0"/>
              </a:spcBef>
            </a:pPr>
            <a:r>
              <a:rPr lang="en-US" b="true" sz="1441">
                <a:solidFill>
                  <a:srgbClr val="000000"/>
                </a:solidFill>
                <a:latin typeface="Montserrat Bold"/>
                <a:ea typeface="Montserrat Bold"/>
                <a:cs typeface="Montserrat Bold"/>
                <a:sym typeface="Montserrat Bold"/>
              </a:rPr>
              <a:t>From the beginning, IoT devices have been notoriously vulnerable to cyber attacks. There are countless examples of IoT devices being incorporated into botnets (like the infamous Mirai botnet) or being hacked to misuse or access other parts of a network. This problem isn’t going to just go away because, unfortunately, it stems from some inherent issues with IoT devices.</a:t>
            </a:r>
          </a:p>
          <a:p>
            <a:pPr algn="l">
              <a:lnSpc>
                <a:spcPts val="2018"/>
              </a:lnSpc>
              <a:spcBef>
                <a:spcPct val="0"/>
              </a:spcBef>
            </a:pPr>
          </a:p>
          <a:p>
            <a:pPr algn="l">
              <a:lnSpc>
                <a:spcPts val="2018"/>
              </a:lnSpc>
              <a:spcBef>
                <a:spcPct val="0"/>
              </a:spcBef>
            </a:pPr>
            <a:r>
              <a:rPr lang="en-US" b="true" sz="1441">
                <a:solidFill>
                  <a:srgbClr val="000000"/>
                </a:solidFill>
                <a:latin typeface="Montserrat Bold"/>
                <a:ea typeface="Montserrat Bold"/>
                <a:cs typeface="Montserrat Bold"/>
                <a:sym typeface="Montserrat Bold"/>
              </a:rPr>
              <a:t>IoT devices often have a limited power supply and need to last for years in the field on a single charge. As a result, they need to transmit and receive data with little power. Adding encryption, authentication, and security protocols can significantly increase the power consumption of basic transmissions, so many IoT devices don’t have these capabilities.</a:t>
            </a:r>
          </a:p>
          <a:p>
            <a:pPr algn="l">
              <a:lnSpc>
                <a:spcPts val="2018"/>
              </a:lnSpc>
              <a:spcBef>
                <a:spcPct val="0"/>
              </a:spcBef>
            </a:pPr>
          </a:p>
          <a:p>
            <a:pPr algn="l">
              <a:lnSpc>
                <a:spcPts val="2800"/>
              </a:lnSpc>
              <a:spcBef>
                <a:spcPct val="0"/>
              </a:spcBef>
            </a:pPr>
            <a:r>
              <a:rPr lang="en-US" b="true" sz="2000">
                <a:solidFill>
                  <a:srgbClr val="AF7037"/>
                </a:solidFill>
                <a:latin typeface="Montserrat Bold"/>
                <a:ea typeface="Montserrat Bold"/>
                <a:cs typeface="Montserrat Bold"/>
                <a:sym typeface="Montserrat Bold"/>
              </a:rPr>
              <a:t>solution</a:t>
            </a:r>
          </a:p>
          <a:p>
            <a:pPr algn="l">
              <a:lnSpc>
                <a:spcPts val="2018"/>
              </a:lnSpc>
              <a:spcBef>
                <a:spcPct val="0"/>
              </a:spcBef>
            </a:pPr>
            <a:r>
              <a:rPr lang="en-US" b="true" sz="1441">
                <a:solidFill>
                  <a:srgbClr val="000000"/>
                </a:solidFill>
                <a:latin typeface="Montserrat Bold"/>
                <a:ea typeface="Montserrat Bold"/>
                <a:cs typeface="Montserrat Bold"/>
                <a:sym typeface="Montserrat Bold"/>
              </a:rPr>
              <a:t>Thankfully, low-power connectivity solutions continue to implement new security technologies. And this is an area where </a:t>
            </a:r>
            <a:r>
              <a:rPr lang="en-US" b="true" sz="1441" u="sng">
                <a:solidFill>
                  <a:srgbClr val="000000"/>
                </a:solidFill>
                <a:latin typeface="Montserrat Bold"/>
                <a:ea typeface="Montserrat Bold"/>
                <a:cs typeface="Montserrat Bold"/>
                <a:sym typeface="Montserrat Bold"/>
                <a:hlinkClick r:id="rId2" tooltip="https://www.emnify.com/blog/cellular-iot"/>
              </a:rPr>
              <a:t>cellular IoT</a:t>
            </a:r>
            <a:r>
              <a:rPr lang="en-US" b="true" sz="1441">
                <a:solidFill>
                  <a:srgbClr val="000000"/>
                </a:solidFill>
                <a:latin typeface="Montserrat Bold"/>
                <a:ea typeface="Montserrat Bold"/>
                <a:cs typeface="Montserrat Bold"/>
                <a:sym typeface="Montserrat Bold"/>
              </a:rPr>
              <a:t> is particularly valuable. Cellular networks authenticate devices through SIM cards, and security features like IMEI locks ensure that only the intended device can use a particular SIM card. Cellular networks also allow you to perform remote firmware updates as needed while consuming minimal power. Finally, providers like emnify can help close security gaps with virtual private network (VPN) capabilities and greater control over your devices’ communications. </a:t>
            </a:r>
          </a:p>
          <a:p>
            <a:pPr algn="ctr">
              <a:lnSpc>
                <a:spcPts val="1614"/>
              </a:lnSpc>
              <a:spcBef>
                <a:spcPct val="0"/>
              </a:spcBef>
            </a:pPr>
          </a:p>
          <a:p>
            <a:pPr algn="ctr">
              <a:lnSpc>
                <a:spcPts val="1614"/>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FAF8F2"/>
        </a:solidFill>
      </p:bgPr>
    </p:bg>
    <p:spTree>
      <p:nvGrpSpPr>
        <p:cNvPr id="1" name=""/>
        <p:cNvGrpSpPr/>
        <p:nvPr/>
      </p:nvGrpSpPr>
      <p:grpSpPr>
        <a:xfrm>
          <a:off x="0" y="0"/>
          <a:ext cx="0" cy="0"/>
          <a:chOff x="0" y="0"/>
          <a:chExt cx="0" cy="0"/>
        </a:xfrm>
      </p:grpSpPr>
      <p:sp>
        <p:nvSpPr>
          <p:cNvPr name="TextBox 2" id="2"/>
          <p:cNvSpPr txBox="true"/>
          <p:nvPr/>
        </p:nvSpPr>
        <p:spPr>
          <a:xfrm rot="0">
            <a:off x="83126" y="2903586"/>
            <a:ext cx="7393748" cy="5127697"/>
          </a:xfrm>
          <a:prstGeom prst="rect">
            <a:avLst/>
          </a:prstGeom>
        </p:spPr>
        <p:txBody>
          <a:bodyPr anchor="t" rtlCol="false" tIns="0" lIns="0" bIns="0" rIns="0">
            <a:spAutoFit/>
          </a:bodyPr>
          <a:lstStyle/>
          <a:p>
            <a:pPr algn="l">
              <a:lnSpc>
                <a:spcPts val="2738"/>
              </a:lnSpc>
              <a:spcBef>
                <a:spcPct val="0"/>
              </a:spcBef>
            </a:pPr>
            <a:r>
              <a:rPr lang="en-US" b="true" sz="1956">
                <a:solidFill>
                  <a:srgbClr val="AF7037"/>
                </a:solidFill>
                <a:latin typeface="Montserrat Bold"/>
                <a:ea typeface="Montserrat Bold"/>
                <a:cs typeface="Montserrat Bold"/>
                <a:sym typeface="Montserrat Bold"/>
              </a:rPr>
              <a:t>Coverage</a:t>
            </a:r>
          </a:p>
          <a:p>
            <a:pPr algn="l">
              <a:lnSpc>
                <a:spcPts val="2053"/>
              </a:lnSpc>
              <a:spcBef>
                <a:spcPct val="0"/>
              </a:spcBef>
            </a:pPr>
            <a:r>
              <a:rPr lang="en-US" b="true" sz="1467">
                <a:solidFill>
                  <a:srgbClr val="000000"/>
                </a:solidFill>
                <a:latin typeface="Montserrat Bold"/>
                <a:ea typeface="Montserrat Bold"/>
                <a:cs typeface="Montserrat Bold"/>
                <a:sym typeface="Montserrat Bold"/>
              </a:rPr>
              <a:t>To transmit and receive data, IoT devices need a network connection. Lose the connection, and you lose the device’s capabilities. While there are numerous IoT connectivity solutions, they’re all best suited for different types of coverage. The solution you choose can severely limit where you can deploy. This makes coverage a constant IoT challenge.</a:t>
            </a:r>
          </a:p>
          <a:p>
            <a:pPr algn="l">
              <a:lnSpc>
                <a:spcPts val="2053"/>
              </a:lnSpc>
              <a:spcBef>
                <a:spcPct val="0"/>
              </a:spcBef>
            </a:pPr>
          </a:p>
          <a:p>
            <a:pPr algn="l">
              <a:lnSpc>
                <a:spcPts val="2053"/>
              </a:lnSpc>
              <a:spcBef>
                <a:spcPct val="0"/>
              </a:spcBef>
            </a:pPr>
            <a:r>
              <a:rPr lang="en-US" b="true" sz="1467">
                <a:solidFill>
                  <a:srgbClr val="000000"/>
                </a:solidFill>
                <a:latin typeface="Montserrat Bold"/>
                <a:ea typeface="Montserrat Bold"/>
                <a:cs typeface="Montserrat Bold"/>
                <a:sym typeface="Montserrat Bold"/>
              </a:rPr>
              <a:t>For example, WiFi is a common choice for IoT connectivity. But your devices can only operate within a short range of a router, and you can only deploy your devices at locations that have WiFi. When the infrastructure isn’t available, you have to either pay to build it or outfit your devices with a backup solution that already has coverage.</a:t>
            </a:r>
          </a:p>
          <a:p>
            <a:pPr algn="l">
              <a:lnSpc>
                <a:spcPts val="2053"/>
              </a:lnSpc>
              <a:spcBef>
                <a:spcPct val="0"/>
              </a:spcBef>
            </a:pPr>
          </a:p>
          <a:p>
            <a:pPr algn="l">
              <a:lnSpc>
                <a:spcPts val="2738"/>
              </a:lnSpc>
              <a:spcBef>
                <a:spcPct val="0"/>
              </a:spcBef>
            </a:pPr>
            <a:r>
              <a:rPr lang="en-US" b="true" sz="1956">
                <a:solidFill>
                  <a:srgbClr val="AF7037"/>
                </a:solidFill>
                <a:latin typeface="Montserrat Bold"/>
                <a:ea typeface="Montserrat Bold"/>
                <a:cs typeface="Montserrat Bold"/>
                <a:sym typeface="Montserrat Bold"/>
              </a:rPr>
              <a:t>solution</a:t>
            </a:r>
          </a:p>
          <a:p>
            <a:pPr algn="l">
              <a:lnSpc>
                <a:spcPts val="2053"/>
              </a:lnSpc>
              <a:spcBef>
                <a:spcPct val="0"/>
              </a:spcBef>
            </a:pPr>
            <a:r>
              <a:rPr lang="en-US" b="true" sz="1467">
                <a:solidFill>
                  <a:srgbClr val="000000"/>
                </a:solidFill>
                <a:latin typeface="Montserrat Bold"/>
                <a:ea typeface="Montserrat Bold"/>
                <a:cs typeface="Montserrat Bold"/>
                <a:sym typeface="Montserrat Bold"/>
              </a:rPr>
              <a:t>Several technologies provide wide coverage, enabling IoT devices to operate within a few miles of the network infrastructure. While cellular is the most popular option, there are also Low Power Wide Area Networks (LPWANs) like Sigfox and LoRaWAN. In the years to come, satellite connectivity will likely become more common as well.</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FAF8F2"/>
        </a:solidFill>
      </p:bgPr>
    </p:bg>
    <p:spTree>
      <p:nvGrpSpPr>
        <p:cNvPr id="1" name=""/>
        <p:cNvGrpSpPr/>
        <p:nvPr/>
      </p:nvGrpSpPr>
      <p:grpSpPr>
        <a:xfrm>
          <a:off x="0" y="0"/>
          <a:ext cx="0" cy="0"/>
          <a:chOff x="0" y="0"/>
          <a:chExt cx="0" cy="0"/>
        </a:xfrm>
      </p:grpSpPr>
      <p:sp>
        <p:nvSpPr>
          <p:cNvPr name="TextBox 2" id="2"/>
          <p:cNvSpPr txBox="true"/>
          <p:nvPr/>
        </p:nvSpPr>
        <p:spPr>
          <a:xfrm rot="0">
            <a:off x="103393" y="1161025"/>
            <a:ext cx="7456607" cy="5508966"/>
          </a:xfrm>
          <a:prstGeom prst="rect">
            <a:avLst/>
          </a:prstGeom>
        </p:spPr>
        <p:txBody>
          <a:bodyPr anchor="t" rtlCol="false" tIns="0" lIns="0" bIns="0" rIns="0">
            <a:spAutoFit/>
          </a:bodyPr>
          <a:lstStyle/>
          <a:p>
            <a:pPr algn="l">
              <a:lnSpc>
                <a:spcPts val="2761"/>
              </a:lnSpc>
              <a:spcBef>
                <a:spcPct val="0"/>
              </a:spcBef>
            </a:pPr>
            <a:r>
              <a:rPr lang="en-US" b="true" sz="1972">
                <a:solidFill>
                  <a:srgbClr val="AF7037"/>
                </a:solidFill>
                <a:latin typeface="Montserrat Bold"/>
                <a:ea typeface="Montserrat Bold"/>
                <a:cs typeface="Montserrat Bold"/>
                <a:sym typeface="Montserrat Bold"/>
              </a:rPr>
              <a:t>Limited battery life</a:t>
            </a:r>
          </a:p>
          <a:p>
            <a:pPr algn="l">
              <a:lnSpc>
                <a:spcPts val="2071"/>
              </a:lnSpc>
              <a:spcBef>
                <a:spcPct val="0"/>
              </a:spcBef>
            </a:pPr>
            <a:r>
              <a:rPr lang="en-US" b="true" sz="1479">
                <a:solidFill>
                  <a:srgbClr val="000000"/>
                </a:solidFill>
                <a:latin typeface="Montserrat Bold"/>
                <a:ea typeface="Montserrat Bold"/>
                <a:cs typeface="Montserrat Bold"/>
                <a:sym typeface="Montserrat Bold"/>
              </a:rPr>
              <a:t>Most IoT devices have small batteries. This is mainly because the devices are often incredibly small—and new generations of IoT technology are trending smaller and more efficient devices and components. </a:t>
            </a:r>
          </a:p>
          <a:p>
            <a:pPr algn="l">
              <a:lnSpc>
                <a:spcPts val="2071"/>
              </a:lnSpc>
              <a:spcBef>
                <a:spcPct val="0"/>
              </a:spcBef>
            </a:pPr>
          </a:p>
          <a:p>
            <a:pPr algn="l">
              <a:lnSpc>
                <a:spcPts val="2071"/>
              </a:lnSpc>
              <a:spcBef>
                <a:spcPct val="0"/>
              </a:spcBef>
            </a:pPr>
          </a:p>
          <a:p>
            <a:pPr algn="l">
              <a:lnSpc>
                <a:spcPts val="2761"/>
              </a:lnSpc>
              <a:spcBef>
                <a:spcPct val="0"/>
              </a:spcBef>
            </a:pPr>
            <a:r>
              <a:rPr lang="en-US" b="true" sz="1972">
                <a:solidFill>
                  <a:srgbClr val="AF7037"/>
                </a:solidFill>
                <a:latin typeface="Montserrat Bold"/>
                <a:ea typeface="Montserrat Bold"/>
                <a:cs typeface="Montserrat Bold"/>
                <a:sym typeface="Montserrat Bold"/>
              </a:rPr>
              <a:t>solution</a:t>
            </a:r>
          </a:p>
          <a:p>
            <a:pPr algn="l">
              <a:lnSpc>
                <a:spcPts val="2071"/>
              </a:lnSpc>
              <a:spcBef>
                <a:spcPct val="0"/>
              </a:spcBef>
            </a:pPr>
            <a:r>
              <a:rPr lang="en-US" b="true" sz="1479">
                <a:solidFill>
                  <a:srgbClr val="000000"/>
                </a:solidFill>
                <a:latin typeface="Montserrat Bold"/>
                <a:ea typeface="Montserrat Bold"/>
                <a:cs typeface="Montserrat Bold"/>
                <a:sym typeface="Montserrat Bold"/>
              </a:rPr>
              <a:t>Newer networking technologies like NB-IoT and LTE-M have power-saving features like Power-Saving Mode (PSM) and Discontinuous Reception (DRX). These features can help extend the battery life of IoT devices to 10 years or more. But many older technologies still in use today don’t have these capabilities, leaving businesses to choose between too little data throughput and too much power consumption.</a:t>
            </a:r>
          </a:p>
          <a:p>
            <a:pPr algn="l">
              <a:lnSpc>
                <a:spcPts val="2071"/>
              </a:lnSpc>
              <a:spcBef>
                <a:spcPct val="0"/>
              </a:spcBef>
            </a:pPr>
          </a:p>
          <a:p>
            <a:pPr algn="l">
              <a:lnSpc>
                <a:spcPts val="2071"/>
              </a:lnSpc>
              <a:spcBef>
                <a:spcPct val="0"/>
              </a:spcBef>
            </a:pPr>
            <a:r>
              <a:rPr lang="en-US" b="true" sz="1479">
                <a:solidFill>
                  <a:srgbClr val="000000"/>
                </a:solidFill>
                <a:latin typeface="Montserrat Bold"/>
                <a:ea typeface="Montserrat Bold"/>
                <a:cs typeface="Montserrat Bold"/>
                <a:sym typeface="Montserrat Bold"/>
              </a:rPr>
              <a:t>Another way manufacturers can make more efficient use of their batteries is with specialized IoT routers and gateways. These pieces of network infrastructure can serve as intermediaries between IoT devices and the applications and network entities they need to communicate with. The gateway or router can support the more complicated protocols and security processes like encryption and authentication, keeping devices secure while minimizing their power consumption.</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FAF8F2"/>
        </a:solidFill>
      </p:bgPr>
    </p:bg>
    <p:spTree>
      <p:nvGrpSpPr>
        <p:cNvPr id="1" name=""/>
        <p:cNvGrpSpPr/>
        <p:nvPr/>
      </p:nvGrpSpPr>
      <p:grpSpPr>
        <a:xfrm>
          <a:off x="0" y="0"/>
          <a:ext cx="0" cy="0"/>
          <a:chOff x="0" y="0"/>
          <a:chExt cx="0" cy="0"/>
        </a:xfrm>
      </p:grpSpPr>
      <p:grpSp>
        <p:nvGrpSpPr>
          <p:cNvPr name="Group 2" id="2"/>
          <p:cNvGrpSpPr/>
          <p:nvPr/>
        </p:nvGrpSpPr>
        <p:grpSpPr>
          <a:xfrm rot="0">
            <a:off x="730822" y="1361325"/>
            <a:ext cx="6048000" cy="2076885"/>
            <a:chOff x="0" y="0"/>
            <a:chExt cx="3853274" cy="1323215"/>
          </a:xfrm>
        </p:grpSpPr>
        <p:sp>
          <p:nvSpPr>
            <p:cNvPr name="Freeform 3" id="3"/>
            <p:cNvSpPr/>
            <p:nvPr/>
          </p:nvSpPr>
          <p:spPr>
            <a:xfrm flipH="false" flipV="false" rot="0">
              <a:off x="0" y="0"/>
              <a:ext cx="3853274" cy="1323215"/>
            </a:xfrm>
            <a:custGeom>
              <a:avLst/>
              <a:gdLst/>
              <a:ahLst/>
              <a:cxnLst/>
              <a:rect r="r" b="b" t="t" l="l"/>
              <a:pathLst>
                <a:path h="1323215" w="3853274">
                  <a:moveTo>
                    <a:pt x="0" y="0"/>
                  </a:moveTo>
                  <a:lnTo>
                    <a:pt x="3853274" y="0"/>
                  </a:lnTo>
                  <a:lnTo>
                    <a:pt x="3853274" y="1323215"/>
                  </a:lnTo>
                  <a:lnTo>
                    <a:pt x="0" y="1323215"/>
                  </a:lnTo>
                  <a:close/>
                </a:path>
              </a:pathLst>
            </a:custGeom>
            <a:solidFill>
              <a:srgbClr val="DDD1B8"/>
            </a:solidFill>
            <a:ln cap="sq">
              <a:noFill/>
              <a:prstDash val="solid"/>
              <a:miter/>
            </a:ln>
          </p:spPr>
        </p:sp>
        <p:sp>
          <p:nvSpPr>
            <p:cNvPr name="TextBox 4" id="4"/>
            <p:cNvSpPr txBox="true"/>
            <p:nvPr/>
          </p:nvSpPr>
          <p:spPr>
            <a:xfrm>
              <a:off x="0" y="-19050"/>
              <a:ext cx="3853274" cy="1342265"/>
            </a:xfrm>
            <a:prstGeom prst="rect">
              <a:avLst/>
            </a:prstGeom>
          </p:spPr>
          <p:txBody>
            <a:bodyPr anchor="ctr" rtlCol="false" tIns="21000" lIns="21000" bIns="21000" rIns="21000"/>
            <a:lstStyle/>
            <a:p>
              <a:pPr algn="ctr">
                <a:lnSpc>
                  <a:spcPts val="1099"/>
                </a:lnSpc>
              </a:pPr>
            </a:p>
          </p:txBody>
        </p:sp>
      </p:grpSp>
      <p:sp>
        <p:nvSpPr>
          <p:cNvPr name="TextBox 5" id="5"/>
          <p:cNvSpPr txBox="true"/>
          <p:nvPr/>
        </p:nvSpPr>
        <p:spPr>
          <a:xfrm rot="0">
            <a:off x="2124471" y="2380718"/>
            <a:ext cx="3264665" cy="474345"/>
          </a:xfrm>
          <a:prstGeom prst="rect">
            <a:avLst/>
          </a:prstGeom>
        </p:spPr>
        <p:txBody>
          <a:bodyPr anchor="t" rtlCol="false" tIns="0" lIns="0" bIns="0" rIns="0">
            <a:spAutoFit/>
          </a:bodyPr>
          <a:lstStyle/>
          <a:p>
            <a:pPr algn="ctr">
              <a:lnSpc>
                <a:spcPts val="3540"/>
              </a:lnSpc>
            </a:pPr>
            <a:r>
              <a:rPr lang="en-US" b="true" sz="3000" spc="56">
                <a:solidFill>
                  <a:srgbClr val="AF7037"/>
                </a:solidFill>
                <a:latin typeface="Boston Angel Bold"/>
                <a:ea typeface="Boston Angel Bold"/>
                <a:cs typeface="Boston Angel Bold"/>
                <a:sym typeface="Boston Angel Bold"/>
              </a:rPr>
              <a:t>SKILLS REQUIRED</a:t>
            </a:r>
          </a:p>
        </p:txBody>
      </p:sp>
      <p:graphicFrame>
        <p:nvGraphicFramePr>
          <p:cNvPr name="Table 6" id="6"/>
          <p:cNvGraphicFramePr>
            <a:graphicFrameLocks noGrp="true"/>
          </p:cNvGraphicFramePr>
          <p:nvPr/>
        </p:nvGraphicFramePr>
        <p:xfrm>
          <a:off x="734785" y="3817852"/>
          <a:ext cx="6590510" cy="2829563"/>
        </p:xfrm>
        <a:graphic>
          <a:graphicData uri="http://schemas.openxmlformats.org/drawingml/2006/table">
            <a:tbl>
              <a:tblPr/>
              <a:tblGrid>
                <a:gridCol w="2631250"/>
                <a:gridCol w="3959259"/>
              </a:tblGrid>
              <a:tr h="1120562">
                <a:tc>
                  <a:txBody>
                    <a:bodyPr anchor="t" rtlCol="false"/>
                    <a:lstStyle/>
                    <a:p>
                      <a:pPr algn="ctr" marL="345439" indent="-172720" lvl="1">
                        <a:lnSpc>
                          <a:spcPts val="2239"/>
                        </a:lnSpc>
                        <a:buFont typeface="Arial"/>
                        <a:buChar char="•"/>
                        <a:defRPr/>
                      </a:pPr>
                      <a:r>
                        <a:rPr lang="en-US" b="true" sz="1599">
                          <a:solidFill>
                            <a:srgbClr val="231F20"/>
                          </a:solidFill>
                          <a:latin typeface="Montserrat Bold"/>
                          <a:ea typeface="Montserrat Bold"/>
                          <a:cs typeface="Montserrat Bold"/>
                          <a:sym typeface="Montserrat Bold"/>
                        </a:rPr>
                        <a:t>Business </a:t>
                      </a:r>
                      <a:endParaRPr lang="en-US" sz="1100"/>
                    </a:p>
                  </a:txBody>
                  <a:tcPr marL="76200" marR="76200" marT="76200" marB="76200" anchor="ctr">
                    <a:lnL cmpd="sng" algn="ctr" cap="flat" w="0">
                      <a:solidFill>
                        <a:srgbClr val="231F20"/>
                      </a:solidFill>
                      <a:prstDash val="solid"/>
                      <a:round/>
                      <a:headEnd type="none" w="med" len="med"/>
                      <a:tailEnd type="none" w="med" len="med"/>
                    </a:lnL>
                    <a:lnR cmpd="sng" algn="ctr" cap="flat" w="0">
                      <a:solidFill>
                        <a:srgbClr val="231F20"/>
                      </a:solidFill>
                      <a:prstDash val="solid"/>
                      <a:round/>
                      <a:headEnd type="none" w="med" len="med"/>
                      <a:tailEnd type="none" w="med" len="med"/>
                    </a:lnR>
                    <a:lnT cmpd="sng" algn="ctr" cap="flat" w="9525">
                      <a:solidFill>
                        <a:srgbClr val="231F20"/>
                      </a:solidFill>
                      <a:prstDash val="solid"/>
                      <a:round/>
                      <a:headEnd type="none" w="med" len="med"/>
                      <a:tailEnd type="none" w="med" len="med"/>
                    </a:lnT>
                    <a:lnB cmpd="sng" algn="ctr" cap="flat" w="9525">
                      <a:solidFill>
                        <a:srgbClr val="231F20"/>
                      </a:solidFill>
                      <a:prstDash val="solid"/>
                      <a:round/>
                      <a:headEnd type="none" w="med" len="med"/>
                      <a:tailEnd type="none" w="med" len="med"/>
                    </a:lnB>
                  </a:tcPr>
                </a:tc>
                <a:tc>
                  <a:txBody>
                    <a:bodyPr anchor="t" rtlCol="false"/>
                    <a:lstStyle/>
                    <a:p>
                      <a:pPr algn="ctr" marL="345439" indent="-172720" lvl="1">
                        <a:lnSpc>
                          <a:spcPts val="2239"/>
                        </a:lnSpc>
                        <a:buFont typeface="Arial"/>
                        <a:buChar char="•"/>
                        <a:defRPr/>
                      </a:pPr>
                      <a:r>
                        <a:rPr lang="en-US" b="true" sz="1599">
                          <a:solidFill>
                            <a:srgbClr val="231F20"/>
                          </a:solidFill>
                          <a:latin typeface="Montserrat Bold"/>
                          <a:ea typeface="Montserrat Bold"/>
                          <a:cs typeface="Montserrat Bold"/>
                          <a:sym typeface="Montserrat Bold"/>
                        </a:rPr>
                        <a:t>Biomedical Engineering</a:t>
                      </a:r>
                      <a:endParaRPr lang="en-US" sz="1100"/>
                    </a:p>
                    <a:p>
                      <a:pPr algn="ctr">
                        <a:lnSpc>
                          <a:spcPts val="2239"/>
                        </a:lnSpc>
                      </a:pPr>
                    </a:p>
                  </a:txBody>
                  <a:tcPr marL="76200" marR="76200" marT="76200" marB="76200" anchor="ctr">
                    <a:lnL cmpd="sng" algn="ctr" cap="flat" w="0">
                      <a:solidFill>
                        <a:srgbClr val="231F20"/>
                      </a:solidFill>
                      <a:prstDash val="solid"/>
                      <a:round/>
                      <a:headEnd type="none" w="med" len="med"/>
                      <a:tailEnd type="none" w="med" len="med"/>
                    </a:lnL>
                    <a:lnR cmpd="sng" algn="ctr" cap="flat" w="0">
                      <a:solidFill>
                        <a:srgbClr val="231F20"/>
                      </a:solidFill>
                      <a:prstDash val="solid"/>
                      <a:round/>
                      <a:headEnd type="none" w="med" len="med"/>
                      <a:tailEnd type="none" w="med" len="med"/>
                    </a:lnR>
                    <a:lnT cmpd="sng" algn="ctr" cap="flat" w="9525">
                      <a:solidFill>
                        <a:srgbClr val="231F20"/>
                      </a:solidFill>
                      <a:prstDash val="solid"/>
                      <a:round/>
                      <a:headEnd type="none" w="med" len="med"/>
                      <a:tailEnd type="none" w="med" len="med"/>
                    </a:lnT>
                    <a:lnB cmpd="sng" algn="ctr" cap="flat" w="9525">
                      <a:solidFill>
                        <a:srgbClr val="231F20"/>
                      </a:solidFill>
                      <a:prstDash val="solid"/>
                      <a:round/>
                      <a:headEnd type="none" w="med" len="med"/>
                      <a:tailEnd type="none" w="med" len="med"/>
                    </a:lnB>
                  </a:tcPr>
                </a:tc>
              </a:tr>
              <a:tr h="477859">
                <a:tc>
                  <a:txBody>
                    <a:bodyPr anchor="t" rtlCol="false"/>
                    <a:lstStyle/>
                    <a:p>
                      <a:pPr algn="ctr" marL="345439" indent="-172720" lvl="1">
                        <a:lnSpc>
                          <a:spcPts val="2239"/>
                        </a:lnSpc>
                        <a:buFont typeface="Arial"/>
                        <a:buChar char="•"/>
                        <a:defRPr/>
                      </a:pPr>
                      <a:r>
                        <a:rPr lang="en-US" b="true" sz="1599">
                          <a:solidFill>
                            <a:srgbClr val="231F20"/>
                          </a:solidFill>
                          <a:latin typeface="Montserrat Bold"/>
                          <a:ea typeface="Montserrat Bold"/>
                          <a:cs typeface="Montserrat Bold"/>
                          <a:sym typeface="Montserrat Bold"/>
                        </a:rPr>
                        <a:t>Electronics</a:t>
                      </a:r>
                      <a:endParaRPr lang="en-US" sz="1100"/>
                    </a:p>
                  </a:txBody>
                  <a:tcPr marL="76200" marR="76200" marT="76200" marB="76200" anchor="ctr">
                    <a:lnL cmpd="sng" algn="ctr" cap="flat" w="0">
                      <a:solidFill>
                        <a:srgbClr val="231F20"/>
                      </a:solidFill>
                      <a:prstDash val="solid"/>
                      <a:round/>
                      <a:headEnd type="none" w="med" len="med"/>
                      <a:tailEnd type="none" w="med" len="med"/>
                    </a:lnL>
                    <a:lnR cmpd="sng" algn="ctr" cap="flat" w="0">
                      <a:solidFill>
                        <a:srgbClr val="231F20"/>
                      </a:solidFill>
                      <a:prstDash val="solid"/>
                      <a:round/>
                      <a:headEnd type="none" w="med" len="med"/>
                      <a:tailEnd type="none" w="med" len="med"/>
                    </a:lnR>
                    <a:lnT cmpd="sng" algn="ctr" cap="flat" w="9525">
                      <a:solidFill>
                        <a:srgbClr val="231F20"/>
                      </a:solidFill>
                      <a:prstDash val="solid"/>
                      <a:round/>
                      <a:headEnd type="none" w="med" len="med"/>
                      <a:tailEnd type="none" w="med" len="med"/>
                    </a:lnT>
                    <a:lnB cmpd="sng" algn="ctr" cap="flat" w="0">
                      <a:solidFill>
                        <a:srgbClr val="231F20"/>
                      </a:solidFill>
                      <a:prstDash val="solid"/>
                      <a:round/>
                      <a:headEnd type="none" w="med" len="med"/>
                      <a:tailEnd type="none" w="med" len="med"/>
                    </a:lnB>
                  </a:tcPr>
                </a:tc>
                <a:tc>
                  <a:txBody>
                    <a:bodyPr anchor="t" rtlCol="false"/>
                    <a:lstStyle/>
                    <a:p>
                      <a:pPr algn="ctr" marL="345439" indent="-172720" lvl="1">
                        <a:lnSpc>
                          <a:spcPts val="2239"/>
                        </a:lnSpc>
                        <a:buFont typeface="Arial"/>
                        <a:buChar char="•"/>
                        <a:defRPr/>
                      </a:pPr>
                      <a:r>
                        <a:rPr lang="en-US" b="true" sz="1599">
                          <a:solidFill>
                            <a:srgbClr val="231F20"/>
                          </a:solidFill>
                          <a:latin typeface="Montserrat Bold"/>
                          <a:ea typeface="Montserrat Bold"/>
                          <a:cs typeface="Montserrat Bold"/>
                          <a:sym typeface="Montserrat Bold"/>
                        </a:rPr>
                        <a:t>Computer Science and Security </a:t>
                      </a:r>
                      <a:endParaRPr lang="en-US" sz="1100"/>
                    </a:p>
                  </a:txBody>
                  <a:tcPr marL="76200" marR="76200" marT="76200" marB="76200" anchor="ctr">
                    <a:lnL cmpd="sng" algn="ctr" cap="flat" w="0">
                      <a:solidFill>
                        <a:srgbClr val="231F20"/>
                      </a:solidFill>
                      <a:prstDash val="solid"/>
                      <a:round/>
                      <a:headEnd type="none" w="med" len="med"/>
                      <a:tailEnd type="none" w="med" len="med"/>
                    </a:lnL>
                    <a:lnR cmpd="sng" algn="ctr" cap="flat" w="0">
                      <a:solidFill>
                        <a:srgbClr val="231F20"/>
                      </a:solidFill>
                      <a:prstDash val="solid"/>
                      <a:round/>
                      <a:headEnd type="none" w="med" len="med"/>
                      <a:tailEnd type="none" w="med" len="med"/>
                    </a:lnR>
                    <a:lnT cmpd="sng" algn="ctr" cap="flat" w="9525">
                      <a:solidFill>
                        <a:srgbClr val="231F20"/>
                      </a:solidFill>
                      <a:prstDash val="solid"/>
                      <a:round/>
                      <a:headEnd type="none" w="med" len="med"/>
                      <a:tailEnd type="none" w="med" len="med"/>
                    </a:lnT>
                    <a:lnB cmpd="sng" algn="ctr" cap="flat" w="0">
                      <a:solidFill>
                        <a:srgbClr val="231F20"/>
                      </a:solidFill>
                      <a:prstDash val="solid"/>
                      <a:round/>
                      <a:headEnd type="none" w="med" len="med"/>
                      <a:tailEnd type="none" w="med" len="med"/>
                    </a:lnB>
                  </a:tcPr>
                </a:tc>
              </a:tr>
              <a:tr h="477859">
                <a:tc>
                  <a:txBody>
                    <a:bodyPr anchor="t" rtlCol="false"/>
                    <a:lstStyle/>
                    <a:p>
                      <a:pPr algn="ctr" marL="345439" indent="-172720" lvl="1">
                        <a:lnSpc>
                          <a:spcPts val="2239"/>
                        </a:lnSpc>
                        <a:buFont typeface="Arial"/>
                        <a:buChar char="•"/>
                        <a:defRPr/>
                      </a:pPr>
                      <a:r>
                        <a:rPr lang="en-US" b="true" sz="1599">
                          <a:solidFill>
                            <a:srgbClr val="231F20"/>
                          </a:solidFill>
                          <a:latin typeface="Montserrat Bold"/>
                          <a:ea typeface="Montserrat Bold"/>
                          <a:cs typeface="Montserrat Bold"/>
                          <a:sym typeface="Montserrat Bold"/>
                        </a:rPr>
                        <a:t>Design</a:t>
                      </a:r>
                      <a:endParaRPr lang="en-US" sz="1100"/>
                    </a:p>
                  </a:txBody>
                  <a:tcPr marL="76200" marR="76200" marT="76200" marB="76200" anchor="ctr">
                    <a:lnL cmpd="sng" algn="ctr" cap="flat" w="0">
                      <a:solidFill>
                        <a:srgbClr val="231F20"/>
                      </a:solidFill>
                      <a:prstDash val="solid"/>
                      <a:round/>
                      <a:headEnd type="none" w="med" len="med"/>
                      <a:tailEnd type="none" w="med" len="med"/>
                    </a:lnL>
                    <a:lnR cmpd="sng" algn="ctr" cap="flat" w="0">
                      <a:solidFill>
                        <a:srgbClr val="231F20"/>
                      </a:solidFill>
                      <a:prstDash val="solid"/>
                      <a:round/>
                      <a:headEnd type="none" w="med" len="med"/>
                      <a:tailEnd type="none" w="med" len="med"/>
                    </a:lnR>
                    <a:lnT cmpd="sng" algn="ctr" cap="flat" w="0">
                      <a:solidFill>
                        <a:srgbClr val="231F20"/>
                      </a:solidFill>
                      <a:prstDash val="solid"/>
                      <a:round/>
                      <a:headEnd type="none" w="med" len="med"/>
                      <a:tailEnd type="none" w="med" len="med"/>
                    </a:lnT>
                    <a:lnB cmpd="sng" algn="ctr" cap="flat" w="0">
                      <a:solidFill>
                        <a:srgbClr val="231F20"/>
                      </a:solidFill>
                      <a:prstDash val="solid"/>
                      <a:round/>
                      <a:headEnd type="none" w="med" len="med"/>
                      <a:tailEnd type="none" w="med" len="med"/>
                    </a:lnB>
                  </a:tcPr>
                </a:tc>
                <a:tc>
                  <a:txBody>
                    <a:bodyPr anchor="t" rtlCol="false"/>
                    <a:lstStyle/>
                    <a:p>
                      <a:pPr algn="ctr" marL="345439" indent="-172720" lvl="1">
                        <a:lnSpc>
                          <a:spcPts val="2239"/>
                        </a:lnSpc>
                        <a:buFont typeface="Arial"/>
                        <a:buChar char="•"/>
                        <a:defRPr/>
                      </a:pPr>
                      <a:r>
                        <a:rPr lang="en-US" b="true" sz="1599" u="none">
                          <a:solidFill>
                            <a:srgbClr val="231F20"/>
                          </a:solidFill>
                          <a:latin typeface="Montserrat Bold"/>
                          <a:ea typeface="Montserrat Bold"/>
                          <a:cs typeface="Montserrat Bold"/>
                          <a:sym typeface="Montserrat Bold"/>
                        </a:rPr>
                        <a:t>Sales</a:t>
                      </a:r>
                      <a:endParaRPr lang="en-US" sz="1100"/>
                    </a:p>
                  </a:txBody>
                  <a:tcPr marL="76200" marR="76200" marT="76200" marB="76200" anchor="ctr">
                    <a:lnL cmpd="sng" algn="ctr" cap="flat" w="0">
                      <a:solidFill>
                        <a:srgbClr val="231F20"/>
                      </a:solidFill>
                      <a:prstDash val="solid"/>
                      <a:round/>
                      <a:headEnd type="none" w="med" len="med"/>
                      <a:tailEnd type="none" w="med" len="med"/>
                    </a:lnL>
                    <a:lnR cmpd="sng" algn="ctr" cap="flat" w="0">
                      <a:solidFill>
                        <a:srgbClr val="231F20"/>
                      </a:solidFill>
                      <a:prstDash val="solid"/>
                      <a:round/>
                      <a:headEnd type="none" w="med" len="med"/>
                      <a:tailEnd type="none" w="med" len="med"/>
                    </a:lnR>
                    <a:lnT cmpd="sng" algn="ctr" cap="flat" w="0">
                      <a:solidFill>
                        <a:srgbClr val="231F20"/>
                      </a:solidFill>
                      <a:prstDash val="solid"/>
                      <a:round/>
                      <a:headEnd type="none" w="med" len="med"/>
                      <a:tailEnd type="none" w="med" len="med"/>
                    </a:lnT>
                    <a:lnB cmpd="sng" algn="ctr" cap="flat" w="0">
                      <a:solidFill>
                        <a:srgbClr val="231F20"/>
                      </a:solidFill>
                      <a:prstDash val="solid"/>
                      <a:round/>
                      <a:headEnd type="none" w="med" len="med"/>
                      <a:tailEnd type="none" w="med" len="med"/>
                    </a:lnB>
                  </a:tcPr>
                </a:tc>
              </a:tr>
              <a:tr h="753283">
                <a:tc>
                  <a:txBody>
                    <a:bodyPr anchor="t" rtlCol="false"/>
                    <a:lstStyle/>
                    <a:p>
                      <a:pPr algn="ctr" marL="345439" indent="-172720" lvl="1">
                        <a:lnSpc>
                          <a:spcPts val="2239"/>
                        </a:lnSpc>
                        <a:buFont typeface="Arial"/>
                        <a:buChar char="•"/>
                        <a:defRPr/>
                      </a:pPr>
                      <a:r>
                        <a:rPr lang="en-US" b="true" sz="1599">
                          <a:solidFill>
                            <a:srgbClr val="231F20"/>
                          </a:solidFill>
                          <a:latin typeface="Montserrat Bold"/>
                          <a:ea typeface="Montserrat Bold"/>
                          <a:cs typeface="Montserrat Bold"/>
                          <a:sym typeface="Montserrat Bold"/>
                        </a:rPr>
                        <a:t>Telecommunication</a:t>
                      </a:r>
                      <a:endParaRPr lang="en-US" sz="1100"/>
                    </a:p>
                  </a:txBody>
                  <a:tcPr marL="76200" marR="76200" marT="76200" marB="76200" anchor="ctr">
                    <a:lnL cmpd="sng" algn="ctr" cap="flat" w="0">
                      <a:solidFill>
                        <a:srgbClr val="231F20"/>
                      </a:solidFill>
                      <a:prstDash val="solid"/>
                      <a:round/>
                      <a:headEnd type="none" w="med" len="med"/>
                      <a:tailEnd type="none" w="med" len="med"/>
                    </a:lnL>
                    <a:lnR cmpd="sng" algn="ctr" cap="flat" w="0">
                      <a:solidFill>
                        <a:srgbClr val="231F20"/>
                      </a:solidFill>
                      <a:prstDash val="solid"/>
                      <a:round/>
                      <a:headEnd type="none" w="med" len="med"/>
                      <a:tailEnd type="none" w="med" len="med"/>
                    </a:lnR>
                    <a:lnT cmpd="sng" algn="ctr" cap="flat" w="9525">
                      <a:solidFill>
                        <a:srgbClr val="231F20"/>
                      </a:solidFill>
                      <a:prstDash val="solid"/>
                      <a:round/>
                      <a:headEnd type="none" w="med" len="med"/>
                      <a:tailEnd type="none" w="med" len="med"/>
                    </a:lnT>
                    <a:lnB cmpd="sng" algn="ctr" cap="flat" w="9525">
                      <a:solidFill>
                        <a:srgbClr val="231F20"/>
                      </a:solidFill>
                      <a:prstDash val="solid"/>
                      <a:round/>
                      <a:headEnd type="none" w="med" len="med"/>
                      <a:tailEnd type="none" w="med" len="med"/>
                    </a:lnB>
                  </a:tcPr>
                </a:tc>
                <a:tc>
                  <a:txBody>
                    <a:bodyPr anchor="t" rtlCol="false"/>
                    <a:lstStyle/>
                    <a:p>
                      <a:pPr algn="ctr" marL="345439" indent="-172720" lvl="1">
                        <a:lnSpc>
                          <a:spcPts val="2239"/>
                        </a:lnSpc>
                        <a:buFont typeface="Arial"/>
                        <a:buChar char="•"/>
                        <a:defRPr/>
                      </a:pPr>
                      <a:r>
                        <a:rPr lang="en-US" b="true" sz="1599">
                          <a:solidFill>
                            <a:srgbClr val="231F20"/>
                          </a:solidFill>
                          <a:latin typeface="Montserrat Bold"/>
                          <a:ea typeface="Montserrat Bold"/>
                          <a:cs typeface="Montserrat Bold"/>
                          <a:sym typeface="Montserrat Bold"/>
                        </a:rPr>
                        <a:t>Packaging</a:t>
                      </a:r>
                      <a:endParaRPr lang="en-US" sz="1100"/>
                    </a:p>
                  </a:txBody>
                  <a:tcPr marL="76200" marR="76200" marT="76200" marB="76200" anchor="ctr">
                    <a:lnL cmpd="sng" algn="ctr" cap="flat" w="0">
                      <a:solidFill>
                        <a:srgbClr val="231F20"/>
                      </a:solidFill>
                      <a:prstDash val="solid"/>
                      <a:round/>
                      <a:headEnd type="none" w="med" len="med"/>
                      <a:tailEnd type="none" w="med" len="med"/>
                    </a:lnL>
                    <a:lnR cmpd="sng" algn="ctr" cap="flat" w="0">
                      <a:solidFill>
                        <a:srgbClr val="231F20"/>
                      </a:solidFill>
                      <a:prstDash val="solid"/>
                      <a:round/>
                      <a:headEnd type="none" w="med" len="med"/>
                      <a:tailEnd type="none" w="med" len="med"/>
                    </a:lnR>
                    <a:lnT cmpd="sng" algn="ctr" cap="flat" w="9525">
                      <a:solidFill>
                        <a:srgbClr val="231F20"/>
                      </a:solidFill>
                      <a:prstDash val="solid"/>
                      <a:round/>
                      <a:headEnd type="none" w="med" len="med"/>
                      <a:tailEnd type="none" w="med" len="med"/>
                    </a:lnT>
                    <a:lnB cmpd="sng" algn="ctr" cap="flat" w="9525">
                      <a:solidFill>
                        <a:srgbClr val="231F20"/>
                      </a:solidFill>
                      <a:prstDash val="solid"/>
                      <a:round/>
                      <a:headEnd type="none" w="med" len="med"/>
                      <a:tailEnd type="none" w="med" len="med"/>
                    </a:lnB>
                  </a:tcPr>
                </a:tc>
              </a:tr>
            </a:tbl>
          </a:graphicData>
        </a:graphic>
      </p:graphicFrame>
      <p:sp>
        <p:nvSpPr>
          <p:cNvPr name="TextBox 7" id="7"/>
          <p:cNvSpPr txBox="true"/>
          <p:nvPr/>
        </p:nvSpPr>
        <p:spPr>
          <a:xfrm rot="0">
            <a:off x="1018629" y="6861720"/>
            <a:ext cx="6022822" cy="504826"/>
          </a:xfrm>
          <a:prstGeom prst="rect">
            <a:avLst/>
          </a:prstGeom>
        </p:spPr>
        <p:txBody>
          <a:bodyPr anchor="t" rtlCol="false" tIns="0" lIns="0" bIns="0" rIns="0">
            <a:spAutoFit/>
          </a:bodyPr>
          <a:lstStyle/>
          <a:p>
            <a:pPr algn="just">
              <a:lnSpc>
                <a:spcPts val="4199"/>
              </a:lnSpc>
            </a:pPr>
            <a:r>
              <a:rPr lang="en-US" b="true" sz="2999">
                <a:solidFill>
                  <a:srgbClr val="FF3131"/>
                </a:solidFill>
                <a:latin typeface="29LT Azer Bold"/>
                <a:ea typeface="29LT Azer Bold"/>
                <a:cs typeface="29LT Azer Bold"/>
                <a:sym typeface="29LT Azer Bold"/>
              </a:rPr>
              <a:t>We can not be perfect in everything!!!</a:t>
            </a:r>
          </a:p>
        </p:txBody>
      </p:sp>
      <p:sp>
        <p:nvSpPr>
          <p:cNvPr name="TextBox 8" id="8"/>
          <p:cNvSpPr txBox="true"/>
          <p:nvPr/>
        </p:nvSpPr>
        <p:spPr>
          <a:xfrm rot="0">
            <a:off x="305262" y="7373220"/>
            <a:ext cx="2916198" cy="3126740"/>
          </a:xfrm>
          <a:prstGeom prst="rect">
            <a:avLst/>
          </a:prstGeom>
        </p:spPr>
        <p:txBody>
          <a:bodyPr anchor="t" rtlCol="false" tIns="0" lIns="0" bIns="0" rIns="0">
            <a:spAutoFit/>
          </a:bodyPr>
          <a:lstStyle/>
          <a:p>
            <a:pPr algn="just">
              <a:lnSpc>
                <a:spcPts val="4060"/>
              </a:lnSpc>
            </a:pPr>
            <a:r>
              <a:rPr lang="en-US" sz="2900">
                <a:solidFill>
                  <a:srgbClr val="000000"/>
                </a:solidFill>
                <a:latin typeface="Ouhod"/>
                <a:ea typeface="Ouhod"/>
                <a:cs typeface="Ouhod"/>
                <a:sym typeface="Ouhod"/>
              </a:rPr>
              <a:t>Top platforms</a:t>
            </a:r>
          </a:p>
          <a:p>
            <a:pPr algn="just">
              <a:lnSpc>
                <a:spcPts val="4060"/>
              </a:lnSpc>
            </a:pPr>
          </a:p>
          <a:p>
            <a:pPr algn="just" marL="626111" indent="-313055" lvl="1">
              <a:lnSpc>
                <a:spcPts val="4060"/>
              </a:lnSpc>
              <a:buFont typeface="Arial"/>
              <a:buChar char="•"/>
            </a:pPr>
            <a:r>
              <a:rPr lang="en-US" sz="2900">
                <a:solidFill>
                  <a:srgbClr val="000000"/>
                </a:solidFill>
                <a:latin typeface="Ouhod"/>
                <a:ea typeface="Ouhod"/>
                <a:cs typeface="Ouhod"/>
                <a:sym typeface="Ouhod"/>
              </a:rPr>
              <a:t>cisco</a:t>
            </a:r>
          </a:p>
          <a:p>
            <a:pPr algn="just" marL="626111" indent="-313055" lvl="1">
              <a:lnSpc>
                <a:spcPts val="4060"/>
              </a:lnSpc>
              <a:buFont typeface="Arial"/>
              <a:buChar char="•"/>
            </a:pPr>
            <a:r>
              <a:rPr lang="en-US" sz="2900">
                <a:solidFill>
                  <a:srgbClr val="000000"/>
                </a:solidFill>
                <a:latin typeface="Ouhod"/>
                <a:ea typeface="Ouhod"/>
                <a:cs typeface="Ouhod"/>
                <a:sym typeface="Ouhod"/>
              </a:rPr>
              <a:t>google cloud</a:t>
            </a:r>
          </a:p>
          <a:p>
            <a:pPr algn="just" marL="626111" indent="-313055" lvl="1">
              <a:lnSpc>
                <a:spcPts val="4060"/>
              </a:lnSpc>
              <a:buFont typeface="Arial"/>
              <a:buChar char="•"/>
            </a:pPr>
            <a:r>
              <a:rPr lang="en-US" sz="2900">
                <a:solidFill>
                  <a:srgbClr val="000000"/>
                </a:solidFill>
                <a:latin typeface="Ouhod"/>
                <a:ea typeface="Ouhod"/>
                <a:cs typeface="Ouhod"/>
                <a:sym typeface="Ouhod"/>
              </a:rPr>
              <a:t>Blynk</a:t>
            </a:r>
          </a:p>
          <a:p>
            <a:pPr algn="just" marL="626111" indent="-313055" lvl="1">
              <a:lnSpc>
                <a:spcPts val="4060"/>
              </a:lnSpc>
              <a:spcBef>
                <a:spcPct val="0"/>
              </a:spcBef>
              <a:buFont typeface="Arial"/>
              <a:buChar char="•"/>
            </a:pPr>
            <a:r>
              <a:rPr lang="en-US" sz="2900">
                <a:solidFill>
                  <a:srgbClr val="000000"/>
                </a:solidFill>
                <a:latin typeface="Ouhod"/>
                <a:ea typeface="Ouhod"/>
                <a:cs typeface="Ouhod"/>
                <a:sym typeface="Ouhod"/>
              </a:rPr>
              <a:t>IFTTT</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FAF8F2"/>
        </a:solidFill>
      </p:bgPr>
    </p:bg>
    <p:spTree>
      <p:nvGrpSpPr>
        <p:cNvPr id="1" name=""/>
        <p:cNvGrpSpPr/>
        <p:nvPr/>
      </p:nvGrpSpPr>
      <p:grpSpPr>
        <a:xfrm>
          <a:off x="0" y="0"/>
          <a:ext cx="0" cy="0"/>
          <a:chOff x="0" y="0"/>
          <a:chExt cx="0" cy="0"/>
        </a:xfrm>
      </p:grpSpPr>
      <p:sp>
        <p:nvSpPr>
          <p:cNvPr name="TextBox 2" id="2"/>
          <p:cNvSpPr txBox="true"/>
          <p:nvPr/>
        </p:nvSpPr>
        <p:spPr>
          <a:xfrm rot="0">
            <a:off x="2427730" y="1701552"/>
            <a:ext cx="3264665" cy="638810"/>
          </a:xfrm>
          <a:prstGeom prst="rect">
            <a:avLst/>
          </a:prstGeom>
        </p:spPr>
        <p:txBody>
          <a:bodyPr anchor="t" rtlCol="false" tIns="0" lIns="0" bIns="0" rIns="0">
            <a:spAutoFit/>
          </a:bodyPr>
          <a:lstStyle/>
          <a:p>
            <a:pPr algn="l">
              <a:lnSpc>
                <a:spcPts val="4719"/>
              </a:lnSpc>
            </a:pPr>
            <a:r>
              <a:rPr lang="en-US" b="true" sz="3999" spc="75">
                <a:solidFill>
                  <a:srgbClr val="AF7037"/>
                </a:solidFill>
                <a:latin typeface="Boston Angel Bold"/>
                <a:ea typeface="Boston Angel Bold"/>
                <a:cs typeface="Boston Angel Bold"/>
                <a:sym typeface="Boston Angel Bold"/>
              </a:rPr>
              <a:t>CONCLUSION</a:t>
            </a:r>
          </a:p>
        </p:txBody>
      </p:sp>
      <p:grpSp>
        <p:nvGrpSpPr>
          <p:cNvPr name="Group 3" id="3"/>
          <p:cNvGrpSpPr/>
          <p:nvPr/>
        </p:nvGrpSpPr>
        <p:grpSpPr>
          <a:xfrm rot="0">
            <a:off x="295649" y="3231659"/>
            <a:ext cx="6909098" cy="4540977"/>
            <a:chOff x="0" y="0"/>
            <a:chExt cx="4401893" cy="2893126"/>
          </a:xfrm>
        </p:grpSpPr>
        <p:sp>
          <p:nvSpPr>
            <p:cNvPr name="Freeform 4" id="4"/>
            <p:cNvSpPr/>
            <p:nvPr/>
          </p:nvSpPr>
          <p:spPr>
            <a:xfrm flipH="false" flipV="false" rot="0">
              <a:off x="0" y="0"/>
              <a:ext cx="4401893" cy="2893126"/>
            </a:xfrm>
            <a:custGeom>
              <a:avLst/>
              <a:gdLst/>
              <a:ahLst/>
              <a:cxnLst/>
              <a:rect r="r" b="b" t="t" l="l"/>
              <a:pathLst>
                <a:path h="2893126" w="4401893">
                  <a:moveTo>
                    <a:pt x="0" y="0"/>
                  </a:moveTo>
                  <a:lnTo>
                    <a:pt x="4401893" y="0"/>
                  </a:lnTo>
                  <a:lnTo>
                    <a:pt x="4401893" y="2893126"/>
                  </a:lnTo>
                  <a:lnTo>
                    <a:pt x="0" y="2893126"/>
                  </a:lnTo>
                  <a:close/>
                </a:path>
              </a:pathLst>
            </a:custGeom>
            <a:solidFill>
              <a:srgbClr val="DDD1B8"/>
            </a:solidFill>
            <a:ln cap="sq">
              <a:noFill/>
              <a:prstDash val="solid"/>
              <a:miter/>
            </a:ln>
          </p:spPr>
        </p:sp>
        <p:sp>
          <p:nvSpPr>
            <p:cNvPr name="TextBox 5" id="5"/>
            <p:cNvSpPr txBox="true"/>
            <p:nvPr/>
          </p:nvSpPr>
          <p:spPr>
            <a:xfrm>
              <a:off x="0" y="-19050"/>
              <a:ext cx="4401893" cy="2912176"/>
            </a:xfrm>
            <a:prstGeom prst="rect">
              <a:avLst/>
            </a:prstGeom>
          </p:spPr>
          <p:txBody>
            <a:bodyPr anchor="ctr" rtlCol="false" tIns="21000" lIns="21000" bIns="21000" rIns="21000"/>
            <a:lstStyle/>
            <a:p>
              <a:pPr algn="ctr">
                <a:lnSpc>
                  <a:spcPts val="1099"/>
                </a:lnSpc>
              </a:pPr>
            </a:p>
          </p:txBody>
        </p:sp>
      </p:grpSp>
      <p:sp>
        <p:nvSpPr>
          <p:cNvPr name="TextBox 6" id="6"/>
          <p:cNvSpPr txBox="true"/>
          <p:nvPr/>
        </p:nvSpPr>
        <p:spPr>
          <a:xfrm rot="0">
            <a:off x="933201" y="3721670"/>
            <a:ext cx="5924909" cy="3191510"/>
          </a:xfrm>
          <a:prstGeom prst="rect">
            <a:avLst/>
          </a:prstGeom>
        </p:spPr>
        <p:txBody>
          <a:bodyPr anchor="t" rtlCol="false" tIns="0" lIns="0" bIns="0" rIns="0">
            <a:spAutoFit/>
          </a:bodyPr>
          <a:lstStyle/>
          <a:p>
            <a:pPr algn="l">
              <a:lnSpc>
                <a:spcPts val="3640"/>
              </a:lnSpc>
            </a:pPr>
            <a:r>
              <a:rPr lang="en-US" sz="2600" b="true">
                <a:solidFill>
                  <a:srgbClr val="231F20"/>
                </a:solidFill>
                <a:latin typeface="Roya Bold"/>
                <a:ea typeface="Roya Bold"/>
                <a:cs typeface="Roya Bold"/>
                <a:sym typeface="Roya Bold"/>
              </a:rPr>
              <a:t>The term IoT, or Internet of Things, refers to the collective network of connected devices and the technology that facilitates communication between devices and the cloud, as well as between the devices themselves.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AF8F2"/>
        </a:solidFill>
      </p:bgPr>
    </p:bg>
    <p:spTree>
      <p:nvGrpSpPr>
        <p:cNvPr id="1" name=""/>
        <p:cNvGrpSpPr/>
        <p:nvPr/>
      </p:nvGrpSpPr>
      <p:grpSpPr>
        <a:xfrm>
          <a:off x="0" y="0"/>
          <a:ext cx="0" cy="0"/>
          <a:chOff x="0" y="0"/>
          <a:chExt cx="0" cy="0"/>
        </a:xfrm>
      </p:grpSpPr>
      <p:grpSp>
        <p:nvGrpSpPr>
          <p:cNvPr name="Group 2" id="2"/>
          <p:cNvGrpSpPr/>
          <p:nvPr/>
        </p:nvGrpSpPr>
        <p:grpSpPr>
          <a:xfrm rot="0">
            <a:off x="6804000" y="-256068"/>
            <a:ext cx="1950451" cy="11204136"/>
            <a:chOff x="0" y="0"/>
            <a:chExt cx="1242662" cy="7138328"/>
          </a:xfrm>
        </p:grpSpPr>
        <p:sp>
          <p:nvSpPr>
            <p:cNvPr name="Freeform 3" id="3"/>
            <p:cNvSpPr/>
            <p:nvPr/>
          </p:nvSpPr>
          <p:spPr>
            <a:xfrm flipH="false" flipV="false" rot="0">
              <a:off x="0" y="0"/>
              <a:ext cx="1242662" cy="7138328"/>
            </a:xfrm>
            <a:custGeom>
              <a:avLst/>
              <a:gdLst/>
              <a:ahLst/>
              <a:cxnLst/>
              <a:rect r="r" b="b" t="t" l="l"/>
              <a:pathLst>
                <a:path h="7138328" w="1242662">
                  <a:moveTo>
                    <a:pt x="0" y="0"/>
                  </a:moveTo>
                  <a:lnTo>
                    <a:pt x="1242662" y="0"/>
                  </a:lnTo>
                  <a:lnTo>
                    <a:pt x="1242662" y="7138328"/>
                  </a:lnTo>
                  <a:lnTo>
                    <a:pt x="0" y="7138328"/>
                  </a:lnTo>
                  <a:close/>
                </a:path>
              </a:pathLst>
            </a:custGeom>
            <a:solidFill>
              <a:srgbClr val="DDD1B8"/>
            </a:solidFill>
            <a:ln cap="sq">
              <a:noFill/>
              <a:prstDash val="solid"/>
              <a:miter/>
            </a:ln>
          </p:spPr>
        </p:sp>
        <p:sp>
          <p:nvSpPr>
            <p:cNvPr name="TextBox 4" id="4"/>
            <p:cNvSpPr txBox="true"/>
            <p:nvPr/>
          </p:nvSpPr>
          <p:spPr>
            <a:xfrm>
              <a:off x="0" y="-19050"/>
              <a:ext cx="1242662" cy="7157378"/>
            </a:xfrm>
            <a:prstGeom prst="rect">
              <a:avLst/>
            </a:prstGeom>
          </p:spPr>
          <p:txBody>
            <a:bodyPr anchor="ctr" rtlCol="false" tIns="21000" lIns="21000" bIns="21000" rIns="21000"/>
            <a:lstStyle/>
            <a:p>
              <a:pPr algn="ctr">
                <a:lnSpc>
                  <a:spcPts val="1099"/>
                </a:lnSpc>
              </a:pPr>
            </a:p>
          </p:txBody>
        </p:sp>
      </p:grpSp>
      <p:grpSp>
        <p:nvGrpSpPr>
          <p:cNvPr name="Group 5" id="5"/>
          <p:cNvGrpSpPr/>
          <p:nvPr/>
        </p:nvGrpSpPr>
        <p:grpSpPr>
          <a:xfrm rot="0">
            <a:off x="756000" y="2374717"/>
            <a:ext cx="2268000" cy="493424"/>
            <a:chOff x="0" y="0"/>
            <a:chExt cx="812800" cy="176832"/>
          </a:xfrm>
        </p:grpSpPr>
        <p:sp>
          <p:nvSpPr>
            <p:cNvPr name="Freeform 6" id="6"/>
            <p:cNvSpPr/>
            <p:nvPr/>
          </p:nvSpPr>
          <p:spPr>
            <a:xfrm flipH="false" flipV="false" rot="0">
              <a:off x="0" y="0"/>
              <a:ext cx="812800" cy="176832"/>
            </a:xfrm>
            <a:custGeom>
              <a:avLst/>
              <a:gdLst/>
              <a:ahLst/>
              <a:cxnLst/>
              <a:rect r="r" b="b" t="t" l="l"/>
              <a:pathLst>
                <a:path h="176832" w="812800">
                  <a:moveTo>
                    <a:pt x="88416" y="0"/>
                  </a:moveTo>
                  <a:lnTo>
                    <a:pt x="724384" y="0"/>
                  </a:lnTo>
                  <a:cubicBezTo>
                    <a:pt x="773215" y="0"/>
                    <a:pt x="812800" y="39585"/>
                    <a:pt x="812800" y="88416"/>
                  </a:cubicBezTo>
                  <a:lnTo>
                    <a:pt x="812800" y="88416"/>
                  </a:lnTo>
                  <a:cubicBezTo>
                    <a:pt x="812800" y="111865"/>
                    <a:pt x="803485" y="134354"/>
                    <a:pt x="786904" y="150936"/>
                  </a:cubicBezTo>
                  <a:cubicBezTo>
                    <a:pt x="770322" y="167517"/>
                    <a:pt x="747833" y="176832"/>
                    <a:pt x="724384" y="176832"/>
                  </a:cubicBezTo>
                  <a:lnTo>
                    <a:pt x="88416" y="176832"/>
                  </a:lnTo>
                  <a:cubicBezTo>
                    <a:pt x="39585" y="176832"/>
                    <a:pt x="0" y="137247"/>
                    <a:pt x="0" y="88416"/>
                  </a:cubicBezTo>
                  <a:lnTo>
                    <a:pt x="0" y="88416"/>
                  </a:lnTo>
                  <a:cubicBezTo>
                    <a:pt x="0" y="39585"/>
                    <a:pt x="39585" y="0"/>
                    <a:pt x="88416" y="0"/>
                  </a:cubicBezTo>
                  <a:close/>
                </a:path>
              </a:pathLst>
            </a:custGeom>
            <a:ln w="19050" cap="rnd">
              <a:solidFill>
                <a:srgbClr val="AF7037"/>
              </a:solidFill>
              <a:prstDash val="solid"/>
              <a:round/>
            </a:ln>
          </p:spPr>
        </p:sp>
        <p:sp>
          <p:nvSpPr>
            <p:cNvPr name="TextBox 7" id="7"/>
            <p:cNvSpPr txBox="true"/>
            <p:nvPr/>
          </p:nvSpPr>
          <p:spPr>
            <a:xfrm>
              <a:off x="0" y="-28575"/>
              <a:ext cx="812800" cy="205407"/>
            </a:xfrm>
            <a:prstGeom prst="rect">
              <a:avLst/>
            </a:prstGeom>
          </p:spPr>
          <p:txBody>
            <a:bodyPr anchor="ctr" rtlCol="false" tIns="50800" lIns="50800" bIns="50800" rIns="50800"/>
            <a:lstStyle/>
            <a:p>
              <a:pPr algn="ctr">
                <a:lnSpc>
                  <a:spcPts val="1959"/>
                </a:lnSpc>
              </a:pPr>
            </a:p>
          </p:txBody>
        </p:sp>
      </p:grpSp>
      <p:grpSp>
        <p:nvGrpSpPr>
          <p:cNvPr name="Group 8" id="8"/>
          <p:cNvGrpSpPr/>
          <p:nvPr/>
        </p:nvGrpSpPr>
        <p:grpSpPr>
          <a:xfrm rot="0">
            <a:off x="756000" y="2984319"/>
            <a:ext cx="2977127" cy="493424"/>
            <a:chOff x="0" y="0"/>
            <a:chExt cx="1066935" cy="176832"/>
          </a:xfrm>
        </p:grpSpPr>
        <p:sp>
          <p:nvSpPr>
            <p:cNvPr name="Freeform 9" id="9"/>
            <p:cNvSpPr/>
            <p:nvPr/>
          </p:nvSpPr>
          <p:spPr>
            <a:xfrm flipH="false" flipV="false" rot="0">
              <a:off x="0" y="0"/>
              <a:ext cx="1066935" cy="176832"/>
            </a:xfrm>
            <a:custGeom>
              <a:avLst/>
              <a:gdLst/>
              <a:ahLst/>
              <a:cxnLst/>
              <a:rect r="r" b="b" t="t" l="l"/>
              <a:pathLst>
                <a:path h="176832" w="1066935">
                  <a:moveTo>
                    <a:pt x="72813" y="0"/>
                  </a:moveTo>
                  <a:lnTo>
                    <a:pt x="994122" y="0"/>
                  </a:lnTo>
                  <a:cubicBezTo>
                    <a:pt x="1013433" y="0"/>
                    <a:pt x="1031953" y="7671"/>
                    <a:pt x="1045609" y="21326"/>
                  </a:cubicBezTo>
                  <a:cubicBezTo>
                    <a:pt x="1059264" y="34982"/>
                    <a:pt x="1066935" y="53502"/>
                    <a:pt x="1066935" y="72813"/>
                  </a:cubicBezTo>
                  <a:lnTo>
                    <a:pt x="1066935" y="104019"/>
                  </a:lnTo>
                  <a:cubicBezTo>
                    <a:pt x="1066935" y="144232"/>
                    <a:pt x="1034335" y="176832"/>
                    <a:pt x="994122" y="176832"/>
                  </a:cubicBezTo>
                  <a:lnTo>
                    <a:pt x="72813" y="176832"/>
                  </a:lnTo>
                  <a:cubicBezTo>
                    <a:pt x="32600" y="176832"/>
                    <a:pt x="0" y="144232"/>
                    <a:pt x="0" y="104019"/>
                  </a:cubicBezTo>
                  <a:lnTo>
                    <a:pt x="0" y="72813"/>
                  </a:lnTo>
                  <a:cubicBezTo>
                    <a:pt x="0" y="53502"/>
                    <a:pt x="7671" y="34982"/>
                    <a:pt x="21326" y="21326"/>
                  </a:cubicBezTo>
                  <a:cubicBezTo>
                    <a:pt x="34982" y="7671"/>
                    <a:pt x="53502" y="0"/>
                    <a:pt x="72813" y="0"/>
                  </a:cubicBezTo>
                  <a:close/>
                </a:path>
              </a:pathLst>
            </a:custGeom>
            <a:ln w="19050" cap="rnd">
              <a:solidFill>
                <a:srgbClr val="AF7037"/>
              </a:solidFill>
              <a:prstDash val="solid"/>
              <a:round/>
            </a:ln>
          </p:spPr>
        </p:sp>
        <p:sp>
          <p:nvSpPr>
            <p:cNvPr name="TextBox 10" id="10"/>
            <p:cNvSpPr txBox="true"/>
            <p:nvPr/>
          </p:nvSpPr>
          <p:spPr>
            <a:xfrm>
              <a:off x="0" y="-28575"/>
              <a:ext cx="1066935" cy="205407"/>
            </a:xfrm>
            <a:prstGeom prst="rect">
              <a:avLst/>
            </a:prstGeom>
          </p:spPr>
          <p:txBody>
            <a:bodyPr anchor="ctr" rtlCol="false" tIns="50800" lIns="50800" bIns="50800" rIns="50800"/>
            <a:lstStyle/>
            <a:p>
              <a:pPr algn="ctr">
                <a:lnSpc>
                  <a:spcPts val="1959"/>
                </a:lnSpc>
              </a:pPr>
            </a:p>
          </p:txBody>
        </p:sp>
      </p:grpSp>
      <p:grpSp>
        <p:nvGrpSpPr>
          <p:cNvPr name="Group 11" id="11"/>
          <p:cNvGrpSpPr/>
          <p:nvPr/>
        </p:nvGrpSpPr>
        <p:grpSpPr>
          <a:xfrm rot="0">
            <a:off x="3884852" y="2984319"/>
            <a:ext cx="2268000" cy="493424"/>
            <a:chOff x="0" y="0"/>
            <a:chExt cx="812800" cy="176832"/>
          </a:xfrm>
        </p:grpSpPr>
        <p:sp>
          <p:nvSpPr>
            <p:cNvPr name="Freeform 12" id="12"/>
            <p:cNvSpPr/>
            <p:nvPr/>
          </p:nvSpPr>
          <p:spPr>
            <a:xfrm flipH="false" flipV="false" rot="0">
              <a:off x="0" y="0"/>
              <a:ext cx="812800" cy="176832"/>
            </a:xfrm>
            <a:custGeom>
              <a:avLst/>
              <a:gdLst/>
              <a:ahLst/>
              <a:cxnLst/>
              <a:rect r="r" b="b" t="t" l="l"/>
              <a:pathLst>
                <a:path h="176832" w="812800">
                  <a:moveTo>
                    <a:pt x="88416" y="0"/>
                  </a:moveTo>
                  <a:lnTo>
                    <a:pt x="724384" y="0"/>
                  </a:lnTo>
                  <a:cubicBezTo>
                    <a:pt x="773215" y="0"/>
                    <a:pt x="812800" y="39585"/>
                    <a:pt x="812800" y="88416"/>
                  </a:cubicBezTo>
                  <a:lnTo>
                    <a:pt x="812800" y="88416"/>
                  </a:lnTo>
                  <a:cubicBezTo>
                    <a:pt x="812800" y="111865"/>
                    <a:pt x="803485" y="134354"/>
                    <a:pt x="786904" y="150936"/>
                  </a:cubicBezTo>
                  <a:cubicBezTo>
                    <a:pt x="770322" y="167517"/>
                    <a:pt x="747833" y="176832"/>
                    <a:pt x="724384" y="176832"/>
                  </a:cubicBezTo>
                  <a:lnTo>
                    <a:pt x="88416" y="176832"/>
                  </a:lnTo>
                  <a:cubicBezTo>
                    <a:pt x="39585" y="176832"/>
                    <a:pt x="0" y="137247"/>
                    <a:pt x="0" y="88416"/>
                  </a:cubicBezTo>
                  <a:lnTo>
                    <a:pt x="0" y="88416"/>
                  </a:lnTo>
                  <a:cubicBezTo>
                    <a:pt x="0" y="39585"/>
                    <a:pt x="39585" y="0"/>
                    <a:pt x="88416" y="0"/>
                  </a:cubicBezTo>
                  <a:close/>
                </a:path>
              </a:pathLst>
            </a:custGeom>
            <a:ln w="19050" cap="rnd">
              <a:solidFill>
                <a:srgbClr val="AF7037"/>
              </a:solidFill>
              <a:prstDash val="solid"/>
              <a:round/>
            </a:ln>
          </p:spPr>
        </p:sp>
        <p:sp>
          <p:nvSpPr>
            <p:cNvPr name="TextBox 13" id="13"/>
            <p:cNvSpPr txBox="true"/>
            <p:nvPr/>
          </p:nvSpPr>
          <p:spPr>
            <a:xfrm>
              <a:off x="0" y="-28575"/>
              <a:ext cx="812800" cy="205407"/>
            </a:xfrm>
            <a:prstGeom prst="rect">
              <a:avLst/>
            </a:prstGeom>
          </p:spPr>
          <p:txBody>
            <a:bodyPr anchor="ctr" rtlCol="false" tIns="50800" lIns="50800" bIns="50800" rIns="50800"/>
            <a:lstStyle/>
            <a:p>
              <a:pPr algn="ctr">
                <a:lnSpc>
                  <a:spcPts val="1959"/>
                </a:lnSpc>
              </a:pPr>
            </a:p>
          </p:txBody>
        </p:sp>
      </p:grpSp>
      <p:grpSp>
        <p:nvGrpSpPr>
          <p:cNvPr name="Group 14" id="14"/>
          <p:cNvGrpSpPr/>
          <p:nvPr/>
        </p:nvGrpSpPr>
        <p:grpSpPr>
          <a:xfrm rot="0">
            <a:off x="756000" y="3592043"/>
            <a:ext cx="2268000" cy="493424"/>
            <a:chOff x="0" y="0"/>
            <a:chExt cx="812800" cy="176832"/>
          </a:xfrm>
        </p:grpSpPr>
        <p:sp>
          <p:nvSpPr>
            <p:cNvPr name="Freeform 15" id="15"/>
            <p:cNvSpPr/>
            <p:nvPr/>
          </p:nvSpPr>
          <p:spPr>
            <a:xfrm flipH="false" flipV="false" rot="0">
              <a:off x="0" y="0"/>
              <a:ext cx="812800" cy="176832"/>
            </a:xfrm>
            <a:custGeom>
              <a:avLst/>
              <a:gdLst/>
              <a:ahLst/>
              <a:cxnLst/>
              <a:rect r="r" b="b" t="t" l="l"/>
              <a:pathLst>
                <a:path h="176832" w="812800">
                  <a:moveTo>
                    <a:pt x="88416" y="0"/>
                  </a:moveTo>
                  <a:lnTo>
                    <a:pt x="724384" y="0"/>
                  </a:lnTo>
                  <a:cubicBezTo>
                    <a:pt x="773215" y="0"/>
                    <a:pt x="812800" y="39585"/>
                    <a:pt x="812800" y="88416"/>
                  </a:cubicBezTo>
                  <a:lnTo>
                    <a:pt x="812800" y="88416"/>
                  </a:lnTo>
                  <a:cubicBezTo>
                    <a:pt x="812800" y="111865"/>
                    <a:pt x="803485" y="134354"/>
                    <a:pt x="786904" y="150936"/>
                  </a:cubicBezTo>
                  <a:cubicBezTo>
                    <a:pt x="770322" y="167517"/>
                    <a:pt x="747833" y="176832"/>
                    <a:pt x="724384" y="176832"/>
                  </a:cubicBezTo>
                  <a:lnTo>
                    <a:pt x="88416" y="176832"/>
                  </a:lnTo>
                  <a:cubicBezTo>
                    <a:pt x="39585" y="176832"/>
                    <a:pt x="0" y="137247"/>
                    <a:pt x="0" y="88416"/>
                  </a:cubicBezTo>
                  <a:lnTo>
                    <a:pt x="0" y="88416"/>
                  </a:lnTo>
                  <a:cubicBezTo>
                    <a:pt x="0" y="39585"/>
                    <a:pt x="39585" y="0"/>
                    <a:pt x="88416" y="0"/>
                  </a:cubicBezTo>
                  <a:close/>
                </a:path>
              </a:pathLst>
            </a:custGeom>
            <a:ln w="19050" cap="rnd">
              <a:solidFill>
                <a:srgbClr val="AF7037"/>
              </a:solidFill>
              <a:prstDash val="solid"/>
              <a:round/>
            </a:ln>
          </p:spPr>
        </p:sp>
        <p:sp>
          <p:nvSpPr>
            <p:cNvPr name="TextBox 16" id="16"/>
            <p:cNvSpPr txBox="true"/>
            <p:nvPr/>
          </p:nvSpPr>
          <p:spPr>
            <a:xfrm>
              <a:off x="0" y="-28575"/>
              <a:ext cx="812800" cy="205407"/>
            </a:xfrm>
            <a:prstGeom prst="rect">
              <a:avLst/>
            </a:prstGeom>
          </p:spPr>
          <p:txBody>
            <a:bodyPr anchor="ctr" rtlCol="false" tIns="50800" lIns="50800" bIns="50800" rIns="50800"/>
            <a:lstStyle/>
            <a:p>
              <a:pPr algn="ctr">
                <a:lnSpc>
                  <a:spcPts val="1959"/>
                </a:lnSpc>
              </a:pPr>
            </a:p>
          </p:txBody>
        </p:sp>
      </p:grpSp>
      <p:grpSp>
        <p:nvGrpSpPr>
          <p:cNvPr name="Group 17" id="17"/>
          <p:cNvGrpSpPr/>
          <p:nvPr/>
        </p:nvGrpSpPr>
        <p:grpSpPr>
          <a:xfrm rot="0">
            <a:off x="3175725" y="3592043"/>
            <a:ext cx="2977127" cy="493424"/>
            <a:chOff x="0" y="0"/>
            <a:chExt cx="1066935" cy="176832"/>
          </a:xfrm>
        </p:grpSpPr>
        <p:sp>
          <p:nvSpPr>
            <p:cNvPr name="Freeform 18" id="18"/>
            <p:cNvSpPr/>
            <p:nvPr/>
          </p:nvSpPr>
          <p:spPr>
            <a:xfrm flipH="false" flipV="false" rot="0">
              <a:off x="0" y="0"/>
              <a:ext cx="1066935" cy="176832"/>
            </a:xfrm>
            <a:custGeom>
              <a:avLst/>
              <a:gdLst/>
              <a:ahLst/>
              <a:cxnLst/>
              <a:rect r="r" b="b" t="t" l="l"/>
              <a:pathLst>
                <a:path h="176832" w="1066935">
                  <a:moveTo>
                    <a:pt x="72813" y="0"/>
                  </a:moveTo>
                  <a:lnTo>
                    <a:pt x="994122" y="0"/>
                  </a:lnTo>
                  <a:cubicBezTo>
                    <a:pt x="1013433" y="0"/>
                    <a:pt x="1031953" y="7671"/>
                    <a:pt x="1045609" y="21326"/>
                  </a:cubicBezTo>
                  <a:cubicBezTo>
                    <a:pt x="1059264" y="34982"/>
                    <a:pt x="1066935" y="53502"/>
                    <a:pt x="1066935" y="72813"/>
                  </a:cubicBezTo>
                  <a:lnTo>
                    <a:pt x="1066935" y="104019"/>
                  </a:lnTo>
                  <a:cubicBezTo>
                    <a:pt x="1066935" y="144232"/>
                    <a:pt x="1034335" y="176832"/>
                    <a:pt x="994122" y="176832"/>
                  </a:cubicBezTo>
                  <a:lnTo>
                    <a:pt x="72813" y="176832"/>
                  </a:lnTo>
                  <a:cubicBezTo>
                    <a:pt x="32600" y="176832"/>
                    <a:pt x="0" y="144232"/>
                    <a:pt x="0" y="104019"/>
                  </a:cubicBezTo>
                  <a:lnTo>
                    <a:pt x="0" y="72813"/>
                  </a:lnTo>
                  <a:cubicBezTo>
                    <a:pt x="0" y="53502"/>
                    <a:pt x="7671" y="34982"/>
                    <a:pt x="21326" y="21326"/>
                  </a:cubicBezTo>
                  <a:cubicBezTo>
                    <a:pt x="34982" y="7671"/>
                    <a:pt x="53502" y="0"/>
                    <a:pt x="72813" y="0"/>
                  </a:cubicBezTo>
                  <a:close/>
                </a:path>
              </a:pathLst>
            </a:custGeom>
            <a:ln w="19050" cap="rnd">
              <a:solidFill>
                <a:srgbClr val="AF7037"/>
              </a:solidFill>
              <a:prstDash val="solid"/>
              <a:round/>
            </a:ln>
          </p:spPr>
        </p:sp>
        <p:sp>
          <p:nvSpPr>
            <p:cNvPr name="TextBox 19" id="19"/>
            <p:cNvSpPr txBox="true"/>
            <p:nvPr/>
          </p:nvSpPr>
          <p:spPr>
            <a:xfrm>
              <a:off x="0" y="-28575"/>
              <a:ext cx="1066935" cy="205407"/>
            </a:xfrm>
            <a:prstGeom prst="rect">
              <a:avLst/>
            </a:prstGeom>
          </p:spPr>
          <p:txBody>
            <a:bodyPr anchor="ctr" rtlCol="false" tIns="50800" lIns="50800" bIns="50800" rIns="50800"/>
            <a:lstStyle/>
            <a:p>
              <a:pPr algn="ctr">
                <a:lnSpc>
                  <a:spcPts val="1959"/>
                </a:lnSpc>
              </a:pPr>
            </a:p>
          </p:txBody>
        </p:sp>
      </p:grpSp>
      <p:grpSp>
        <p:nvGrpSpPr>
          <p:cNvPr name="Group 20" id="20"/>
          <p:cNvGrpSpPr/>
          <p:nvPr/>
        </p:nvGrpSpPr>
        <p:grpSpPr>
          <a:xfrm rot="0">
            <a:off x="756000" y="4199767"/>
            <a:ext cx="2977127" cy="493424"/>
            <a:chOff x="0" y="0"/>
            <a:chExt cx="1066935" cy="176832"/>
          </a:xfrm>
        </p:grpSpPr>
        <p:sp>
          <p:nvSpPr>
            <p:cNvPr name="Freeform 21" id="21"/>
            <p:cNvSpPr/>
            <p:nvPr/>
          </p:nvSpPr>
          <p:spPr>
            <a:xfrm flipH="false" flipV="false" rot="0">
              <a:off x="0" y="0"/>
              <a:ext cx="1066935" cy="176832"/>
            </a:xfrm>
            <a:custGeom>
              <a:avLst/>
              <a:gdLst/>
              <a:ahLst/>
              <a:cxnLst/>
              <a:rect r="r" b="b" t="t" l="l"/>
              <a:pathLst>
                <a:path h="176832" w="1066935">
                  <a:moveTo>
                    <a:pt x="72813" y="0"/>
                  </a:moveTo>
                  <a:lnTo>
                    <a:pt x="994122" y="0"/>
                  </a:lnTo>
                  <a:cubicBezTo>
                    <a:pt x="1013433" y="0"/>
                    <a:pt x="1031953" y="7671"/>
                    <a:pt x="1045609" y="21326"/>
                  </a:cubicBezTo>
                  <a:cubicBezTo>
                    <a:pt x="1059264" y="34982"/>
                    <a:pt x="1066935" y="53502"/>
                    <a:pt x="1066935" y="72813"/>
                  </a:cubicBezTo>
                  <a:lnTo>
                    <a:pt x="1066935" y="104019"/>
                  </a:lnTo>
                  <a:cubicBezTo>
                    <a:pt x="1066935" y="144232"/>
                    <a:pt x="1034335" y="176832"/>
                    <a:pt x="994122" y="176832"/>
                  </a:cubicBezTo>
                  <a:lnTo>
                    <a:pt x="72813" y="176832"/>
                  </a:lnTo>
                  <a:cubicBezTo>
                    <a:pt x="32600" y="176832"/>
                    <a:pt x="0" y="144232"/>
                    <a:pt x="0" y="104019"/>
                  </a:cubicBezTo>
                  <a:lnTo>
                    <a:pt x="0" y="72813"/>
                  </a:lnTo>
                  <a:cubicBezTo>
                    <a:pt x="0" y="53502"/>
                    <a:pt x="7671" y="34982"/>
                    <a:pt x="21326" y="21326"/>
                  </a:cubicBezTo>
                  <a:cubicBezTo>
                    <a:pt x="34982" y="7671"/>
                    <a:pt x="53502" y="0"/>
                    <a:pt x="72813" y="0"/>
                  </a:cubicBezTo>
                  <a:close/>
                </a:path>
              </a:pathLst>
            </a:custGeom>
            <a:ln w="19050" cap="rnd">
              <a:solidFill>
                <a:srgbClr val="AF7037"/>
              </a:solidFill>
              <a:prstDash val="solid"/>
              <a:round/>
            </a:ln>
          </p:spPr>
        </p:sp>
        <p:sp>
          <p:nvSpPr>
            <p:cNvPr name="TextBox 22" id="22"/>
            <p:cNvSpPr txBox="true"/>
            <p:nvPr/>
          </p:nvSpPr>
          <p:spPr>
            <a:xfrm>
              <a:off x="0" y="-28575"/>
              <a:ext cx="1066935" cy="205407"/>
            </a:xfrm>
            <a:prstGeom prst="rect">
              <a:avLst/>
            </a:prstGeom>
          </p:spPr>
          <p:txBody>
            <a:bodyPr anchor="ctr" rtlCol="false" tIns="50800" lIns="50800" bIns="50800" rIns="50800"/>
            <a:lstStyle/>
            <a:p>
              <a:pPr algn="ctr">
                <a:lnSpc>
                  <a:spcPts val="1959"/>
                </a:lnSpc>
              </a:pPr>
            </a:p>
          </p:txBody>
        </p:sp>
      </p:grpSp>
      <p:grpSp>
        <p:nvGrpSpPr>
          <p:cNvPr name="Group 23" id="23"/>
          <p:cNvGrpSpPr/>
          <p:nvPr/>
        </p:nvGrpSpPr>
        <p:grpSpPr>
          <a:xfrm rot="0">
            <a:off x="3884852" y="4199767"/>
            <a:ext cx="2268000" cy="493424"/>
            <a:chOff x="0" y="0"/>
            <a:chExt cx="812800" cy="176832"/>
          </a:xfrm>
        </p:grpSpPr>
        <p:sp>
          <p:nvSpPr>
            <p:cNvPr name="Freeform 24" id="24"/>
            <p:cNvSpPr/>
            <p:nvPr/>
          </p:nvSpPr>
          <p:spPr>
            <a:xfrm flipH="false" flipV="false" rot="0">
              <a:off x="0" y="0"/>
              <a:ext cx="812800" cy="176832"/>
            </a:xfrm>
            <a:custGeom>
              <a:avLst/>
              <a:gdLst/>
              <a:ahLst/>
              <a:cxnLst/>
              <a:rect r="r" b="b" t="t" l="l"/>
              <a:pathLst>
                <a:path h="176832" w="812800">
                  <a:moveTo>
                    <a:pt x="88416" y="0"/>
                  </a:moveTo>
                  <a:lnTo>
                    <a:pt x="724384" y="0"/>
                  </a:lnTo>
                  <a:cubicBezTo>
                    <a:pt x="773215" y="0"/>
                    <a:pt x="812800" y="39585"/>
                    <a:pt x="812800" y="88416"/>
                  </a:cubicBezTo>
                  <a:lnTo>
                    <a:pt x="812800" y="88416"/>
                  </a:lnTo>
                  <a:cubicBezTo>
                    <a:pt x="812800" y="111865"/>
                    <a:pt x="803485" y="134354"/>
                    <a:pt x="786904" y="150936"/>
                  </a:cubicBezTo>
                  <a:cubicBezTo>
                    <a:pt x="770322" y="167517"/>
                    <a:pt x="747833" y="176832"/>
                    <a:pt x="724384" y="176832"/>
                  </a:cubicBezTo>
                  <a:lnTo>
                    <a:pt x="88416" y="176832"/>
                  </a:lnTo>
                  <a:cubicBezTo>
                    <a:pt x="39585" y="176832"/>
                    <a:pt x="0" y="137247"/>
                    <a:pt x="0" y="88416"/>
                  </a:cubicBezTo>
                  <a:lnTo>
                    <a:pt x="0" y="88416"/>
                  </a:lnTo>
                  <a:cubicBezTo>
                    <a:pt x="0" y="39585"/>
                    <a:pt x="39585" y="0"/>
                    <a:pt x="88416" y="0"/>
                  </a:cubicBezTo>
                  <a:close/>
                </a:path>
              </a:pathLst>
            </a:custGeom>
            <a:ln w="19050" cap="rnd">
              <a:solidFill>
                <a:srgbClr val="AF7037"/>
              </a:solidFill>
              <a:prstDash val="solid"/>
              <a:round/>
            </a:ln>
          </p:spPr>
        </p:sp>
        <p:sp>
          <p:nvSpPr>
            <p:cNvPr name="TextBox 25" id="25"/>
            <p:cNvSpPr txBox="true"/>
            <p:nvPr/>
          </p:nvSpPr>
          <p:spPr>
            <a:xfrm>
              <a:off x="0" y="-28575"/>
              <a:ext cx="812800" cy="205407"/>
            </a:xfrm>
            <a:prstGeom prst="rect">
              <a:avLst/>
            </a:prstGeom>
          </p:spPr>
          <p:txBody>
            <a:bodyPr anchor="ctr" rtlCol="false" tIns="50800" lIns="50800" bIns="50800" rIns="50800"/>
            <a:lstStyle/>
            <a:p>
              <a:pPr algn="ctr">
                <a:lnSpc>
                  <a:spcPts val="1959"/>
                </a:lnSpc>
              </a:pPr>
            </a:p>
          </p:txBody>
        </p:sp>
      </p:grpSp>
      <p:grpSp>
        <p:nvGrpSpPr>
          <p:cNvPr name="Group 26" id="26"/>
          <p:cNvGrpSpPr/>
          <p:nvPr/>
        </p:nvGrpSpPr>
        <p:grpSpPr>
          <a:xfrm rot="0">
            <a:off x="756000" y="4807491"/>
            <a:ext cx="2268000" cy="493424"/>
            <a:chOff x="0" y="0"/>
            <a:chExt cx="812800" cy="176832"/>
          </a:xfrm>
        </p:grpSpPr>
        <p:sp>
          <p:nvSpPr>
            <p:cNvPr name="Freeform 27" id="27"/>
            <p:cNvSpPr/>
            <p:nvPr/>
          </p:nvSpPr>
          <p:spPr>
            <a:xfrm flipH="false" flipV="false" rot="0">
              <a:off x="0" y="0"/>
              <a:ext cx="812800" cy="176832"/>
            </a:xfrm>
            <a:custGeom>
              <a:avLst/>
              <a:gdLst/>
              <a:ahLst/>
              <a:cxnLst/>
              <a:rect r="r" b="b" t="t" l="l"/>
              <a:pathLst>
                <a:path h="176832" w="812800">
                  <a:moveTo>
                    <a:pt x="88416" y="0"/>
                  </a:moveTo>
                  <a:lnTo>
                    <a:pt x="724384" y="0"/>
                  </a:lnTo>
                  <a:cubicBezTo>
                    <a:pt x="773215" y="0"/>
                    <a:pt x="812800" y="39585"/>
                    <a:pt x="812800" y="88416"/>
                  </a:cubicBezTo>
                  <a:lnTo>
                    <a:pt x="812800" y="88416"/>
                  </a:lnTo>
                  <a:cubicBezTo>
                    <a:pt x="812800" y="111865"/>
                    <a:pt x="803485" y="134354"/>
                    <a:pt x="786904" y="150936"/>
                  </a:cubicBezTo>
                  <a:cubicBezTo>
                    <a:pt x="770322" y="167517"/>
                    <a:pt x="747833" y="176832"/>
                    <a:pt x="724384" y="176832"/>
                  </a:cubicBezTo>
                  <a:lnTo>
                    <a:pt x="88416" y="176832"/>
                  </a:lnTo>
                  <a:cubicBezTo>
                    <a:pt x="39585" y="176832"/>
                    <a:pt x="0" y="137247"/>
                    <a:pt x="0" y="88416"/>
                  </a:cubicBezTo>
                  <a:lnTo>
                    <a:pt x="0" y="88416"/>
                  </a:lnTo>
                  <a:cubicBezTo>
                    <a:pt x="0" y="39585"/>
                    <a:pt x="39585" y="0"/>
                    <a:pt x="88416" y="0"/>
                  </a:cubicBezTo>
                  <a:close/>
                </a:path>
              </a:pathLst>
            </a:custGeom>
            <a:ln w="19050" cap="rnd">
              <a:solidFill>
                <a:srgbClr val="AF7037"/>
              </a:solidFill>
              <a:prstDash val="solid"/>
              <a:round/>
            </a:ln>
          </p:spPr>
        </p:sp>
        <p:sp>
          <p:nvSpPr>
            <p:cNvPr name="TextBox 28" id="28"/>
            <p:cNvSpPr txBox="true"/>
            <p:nvPr/>
          </p:nvSpPr>
          <p:spPr>
            <a:xfrm>
              <a:off x="0" y="-28575"/>
              <a:ext cx="812800" cy="205407"/>
            </a:xfrm>
            <a:prstGeom prst="rect">
              <a:avLst/>
            </a:prstGeom>
          </p:spPr>
          <p:txBody>
            <a:bodyPr anchor="ctr" rtlCol="false" tIns="50800" lIns="50800" bIns="50800" rIns="50800"/>
            <a:lstStyle/>
            <a:p>
              <a:pPr algn="ctr">
                <a:lnSpc>
                  <a:spcPts val="1959"/>
                </a:lnSpc>
              </a:pPr>
            </a:p>
          </p:txBody>
        </p:sp>
      </p:grpSp>
      <p:grpSp>
        <p:nvGrpSpPr>
          <p:cNvPr name="Group 29" id="29"/>
          <p:cNvGrpSpPr/>
          <p:nvPr/>
        </p:nvGrpSpPr>
        <p:grpSpPr>
          <a:xfrm rot="0">
            <a:off x="3175725" y="4807491"/>
            <a:ext cx="2977127" cy="493424"/>
            <a:chOff x="0" y="0"/>
            <a:chExt cx="1066935" cy="176832"/>
          </a:xfrm>
        </p:grpSpPr>
        <p:sp>
          <p:nvSpPr>
            <p:cNvPr name="Freeform 30" id="30"/>
            <p:cNvSpPr/>
            <p:nvPr/>
          </p:nvSpPr>
          <p:spPr>
            <a:xfrm flipH="false" flipV="false" rot="0">
              <a:off x="0" y="0"/>
              <a:ext cx="1066935" cy="176832"/>
            </a:xfrm>
            <a:custGeom>
              <a:avLst/>
              <a:gdLst/>
              <a:ahLst/>
              <a:cxnLst/>
              <a:rect r="r" b="b" t="t" l="l"/>
              <a:pathLst>
                <a:path h="176832" w="1066935">
                  <a:moveTo>
                    <a:pt x="72813" y="0"/>
                  </a:moveTo>
                  <a:lnTo>
                    <a:pt x="994122" y="0"/>
                  </a:lnTo>
                  <a:cubicBezTo>
                    <a:pt x="1013433" y="0"/>
                    <a:pt x="1031953" y="7671"/>
                    <a:pt x="1045609" y="21326"/>
                  </a:cubicBezTo>
                  <a:cubicBezTo>
                    <a:pt x="1059264" y="34982"/>
                    <a:pt x="1066935" y="53502"/>
                    <a:pt x="1066935" y="72813"/>
                  </a:cubicBezTo>
                  <a:lnTo>
                    <a:pt x="1066935" y="104019"/>
                  </a:lnTo>
                  <a:cubicBezTo>
                    <a:pt x="1066935" y="144232"/>
                    <a:pt x="1034335" y="176832"/>
                    <a:pt x="994122" y="176832"/>
                  </a:cubicBezTo>
                  <a:lnTo>
                    <a:pt x="72813" y="176832"/>
                  </a:lnTo>
                  <a:cubicBezTo>
                    <a:pt x="32600" y="176832"/>
                    <a:pt x="0" y="144232"/>
                    <a:pt x="0" y="104019"/>
                  </a:cubicBezTo>
                  <a:lnTo>
                    <a:pt x="0" y="72813"/>
                  </a:lnTo>
                  <a:cubicBezTo>
                    <a:pt x="0" y="53502"/>
                    <a:pt x="7671" y="34982"/>
                    <a:pt x="21326" y="21326"/>
                  </a:cubicBezTo>
                  <a:cubicBezTo>
                    <a:pt x="34982" y="7671"/>
                    <a:pt x="53502" y="0"/>
                    <a:pt x="72813" y="0"/>
                  </a:cubicBezTo>
                  <a:close/>
                </a:path>
              </a:pathLst>
            </a:custGeom>
            <a:ln w="19050" cap="rnd">
              <a:solidFill>
                <a:srgbClr val="AF7037"/>
              </a:solidFill>
              <a:prstDash val="solid"/>
              <a:round/>
            </a:ln>
          </p:spPr>
        </p:sp>
        <p:sp>
          <p:nvSpPr>
            <p:cNvPr name="TextBox 31" id="31"/>
            <p:cNvSpPr txBox="true"/>
            <p:nvPr/>
          </p:nvSpPr>
          <p:spPr>
            <a:xfrm>
              <a:off x="0" y="-38100"/>
              <a:ext cx="1066935" cy="214932"/>
            </a:xfrm>
            <a:prstGeom prst="rect">
              <a:avLst/>
            </a:prstGeom>
          </p:spPr>
          <p:txBody>
            <a:bodyPr anchor="ctr" rtlCol="false" tIns="50800" lIns="50800" bIns="50800" rIns="50800"/>
            <a:lstStyle/>
            <a:p>
              <a:pPr algn="ctr">
                <a:lnSpc>
                  <a:spcPts val="2519"/>
                </a:lnSpc>
              </a:pPr>
              <a:r>
                <a:rPr lang="en-US" b="true" sz="1799" spc="125">
                  <a:solidFill>
                    <a:srgbClr val="231F20"/>
                  </a:solidFill>
                  <a:latin typeface="Montserrat Bold"/>
                  <a:ea typeface="Montserrat Bold"/>
                  <a:cs typeface="Montserrat Bold"/>
                  <a:sym typeface="Montserrat Bold"/>
                </a:rPr>
                <a:t>conclusion </a:t>
              </a:r>
            </a:p>
          </p:txBody>
        </p:sp>
      </p:grpSp>
      <p:sp>
        <p:nvSpPr>
          <p:cNvPr name="Freeform 32" id="32"/>
          <p:cNvSpPr/>
          <p:nvPr/>
        </p:nvSpPr>
        <p:spPr>
          <a:xfrm flipH="false" flipV="false" rot="0">
            <a:off x="191531" y="5947641"/>
            <a:ext cx="6365013" cy="3341632"/>
          </a:xfrm>
          <a:custGeom>
            <a:avLst/>
            <a:gdLst/>
            <a:ahLst/>
            <a:cxnLst/>
            <a:rect r="r" b="b" t="t" l="l"/>
            <a:pathLst>
              <a:path h="3341632" w="6365013">
                <a:moveTo>
                  <a:pt x="0" y="0"/>
                </a:moveTo>
                <a:lnTo>
                  <a:pt x="6365013" y="0"/>
                </a:lnTo>
                <a:lnTo>
                  <a:pt x="6365013" y="3341632"/>
                </a:lnTo>
                <a:lnTo>
                  <a:pt x="0" y="3341632"/>
                </a:lnTo>
                <a:lnTo>
                  <a:pt x="0" y="0"/>
                </a:lnTo>
                <a:close/>
              </a:path>
            </a:pathLst>
          </a:custGeom>
          <a:blipFill>
            <a:blip r:embed="rId2"/>
            <a:stretch>
              <a:fillRect l="0" t="0" r="0" b="0"/>
            </a:stretch>
          </a:blipFill>
        </p:spPr>
      </p:sp>
      <p:sp>
        <p:nvSpPr>
          <p:cNvPr name="TextBox 33" id="33"/>
          <p:cNvSpPr txBox="true"/>
          <p:nvPr/>
        </p:nvSpPr>
        <p:spPr>
          <a:xfrm rot="0">
            <a:off x="6152852" y="9946839"/>
            <a:ext cx="651148" cy="474345"/>
          </a:xfrm>
          <a:prstGeom prst="rect">
            <a:avLst/>
          </a:prstGeom>
        </p:spPr>
        <p:txBody>
          <a:bodyPr anchor="t" rtlCol="false" tIns="0" lIns="0" bIns="0" rIns="0">
            <a:spAutoFit/>
          </a:bodyPr>
          <a:lstStyle/>
          <a:p>
            <a:pPr algn="ctr">
              <a:lnSpc>
                <a:spcPts val="3540"/>
              </a:lnSpc>
            </a:pPr>
            <a:r>
              <a:rPr lang="en-US" b="true" sz="3000">
                <a:solidFill>
                  <a:srgbClr val="AF7037"/>
                </a:solidFill>
                <a:latin typeface="Boston Angel Bold"/>
                <a:ea typeface="Boston Angel Bold"/>
                <a:cs typeface="Boston Angel Bold"/>
                <a:sym typeface="Boston Angel Bold"/>
              </a:rPr>
              <a:t>01</a:t>
            </a:r>
          </a:p>
        </p:txBody>
      </p:sp>
      <p:sp>
        <p:nvSpPr>
          <p:cNvPr name="TextBox 34" id="34"/>
          <p:cNvSpPr txBox="true"/>
          <p:nvPr/>
        </p:nvSpPr>
        <p:spPr>
          <a:xfrm rot="0">
            <a:off x="709127" y="538297"/>
            <a:ext cx="3024000" cy="922020"/>
          </a:xfrm>
          <a:prstGeom prst="rect">
            <a:avLst/>
          </a:prstGeom>
        </p:spPr>
        <p:txBody>
          <a:bodyPr anchor="t" rtlCol="false" tIns="0" lIns="0" bIns="0" rIns="0">
            <a:spAutoFit/>
          </a:bodyPr>
          <a:lstStyle/>
          <a:p>
            <a:pPr algn="l">
              <a:lnSpc>
                <a:spcPts val="3540"/>
              </a:lnSpc>
            </a:pPr>
            <a:r>
              <a:rPr lang="en-US" b="true" sz="3000" spc="56">
                <a:solidFill>
                  <a:srgbClr val="AF7037"/>
                </a:solidFill>
                <a:latin typeface="Boston Angel Bold"/>
                <a:ea typeface="Boston Angel Bold"/>
                <a:cs typeface="Boston Angel Bold"/>
                <a:sym typeface="Boston Angel Bold"/>
              </a:rPr>
              <a:t>TABLE</a:t>
            </a:r>
          </a:p>
          <a:p>
            <a:pPr algn="l">
              <a:lnSpc>
                <a:spcPts val="3540"/>
              </a:lnSpc>
            </a:pPr>
            <a:r>
              <a:rPr lang="en-US" sz="3000" spc="56" b="true">
                <a:solidFill>
                  <a:srgbClr val="AF7037"/>
                </a:solidFill>
                <a:latin typeface="Boston Angel Bold"/>
                <a:ea typeface="Boston Angel Bold"/>
                <a:cs typeface="Boston Angel Bold"/>
                <a:sym typeface="Boston Angel Bold"/>
              </a:rPr>
              <a:t>of Content</a:t>
            </a:r>
          </a:p>
        </p:txBody>
      </p:sp>
      <p:sp>
        <p:nvSpPr>
          <p:cNvPr name="TextBox 35" id="35"/>
          <p:cNvSpPr txBox="true"/>
          <p:nvPr/>
        </p:nvSpPr>
        <p:spPr>
          <a:xfrm rot="0">
            <a:off x="938548" y="2465536"/>
            <a:ext cx="1902904" cy="306705"/>
          </a:xfrm>
          <a:prstGeom prst="rect">
            <a:avLst/>
          </a:prstGeom>
        </p:spPr>
        <p:txBody>
          <a:bodyPr anchor="t" rtlCol="false" tIns="0" lIns="0" bIns="0" rIns="0">
            <a:spAutoFit/>
          </a:bodyPr>
          <a:lstStyle/>
          <a:p>
            <a:pPr algn="ctr">
              <a:lnSpc>
                <a:spcPts val="2519"/>
              </a:lnSpc>
            </a:pPr>
            <a:r>
              <a:rPr lang="en-US" sz="1799" b="true">
                <a:solidFill>
                  <a:srgbClr val="231F20"/>
                </a:solidFill>
                <a:latin typeface="Montserrat Bold"/>
                <a:ea typeface="Montserrat Bold"/>
                <a:cs typeface="Montserrat Bold"/>
                <a:sym typeface="Montserrat Bold"/>
              </a:rPr>
              <a:t>Introduction</a:t>
            </a:r>
          </a:p>
        </p:txBody>
      </p:sp>
      <p:sp>
        <p:nvSpPr>
          <p:cNvPr name="TextBox 36" id="36"/>
          <p:cNvSpPr txBox="true"/>
          <p:nvPr/>
        </p:nvSpPr>
        <p:spPr>
          <a:xfrm rot="0">
            <a:off x="691366" y="3061183"/>
            <a:ext cx="2682672" cy="306705"/>
          </a:xfrm>
          <a:prstGeom prst="rect">
            <a:avLst/>
          </a:prstGeom>
        </p:spPr>
        <p:txBody>
          <a:bodyPr anchor="t" rtlCol="false" tIns="0" lIns="0" bIns="0" rIns="0">
            <a:spAutoFit/>
          </a:bodyPr>
          <a:lstStyle/>
          <a:p>
            <a:pPr algn="ctr">
              <a:lnSpc>
                <a:spcPts val="2519"/>
              </a:lnSpc>
            </a:pPr>
            <a:r>
              <a:rPr lang="en-US" sz="1799" b="true">
                <a:solidFill>
                  <a:srgbClr val="231F20"/>
                </a:solidFill>
                <a:latin typeface="Montserrat Bold"/>
                <a:ea typeface="Montserrat Bold"/>
                <a:cs typeface="Montserrat Bold"/>
                <a:sym typeface="Montserrat Bold"/>
              </a:rPr>
              <a:t>Definition of IoT</a:t>
            </a:r>
          </a:p>
        </p:txBody>
      </p:sp>
      <p:sp>
        <p:nvSpPr>
          <p:cNvPr name="TextBox 37" id="37"/>
          <p:cNvSpPr txBox="true"/>
          <p:nvPr/>
        </p:nvSpPr>
        <p:spPr>
          <a:xfrm rot="0">
            <a:off x="3784526" y="3075139"/>
            <a:ext cx="2258949" cy="306705"/>
          </a:xfrm>
          <a:prstGeom prst="rect">
            <a:avLst/>
          </a:prstGeom>
        </p:spPr>
        <p:txBody>
          <a:bodyPr anchor="t" rtlCol="false" tIns="0" lIns="0" bIns="0" rIns="0">
            <a:spAutoFit/>
          </a:bodyPr>
          <a:lstStyle/>
          <a:p>
            <a:pPr algn="ctr">
              <a:lnSpc>
                <a:spcPts val="2519"/>
              </a:lnSpc>
            </a:pPr>
            <a:r>
              <a:rPr lang="en-US" sz="1799" b="true">
                <a:solidFill>
                  <a:srgbClr val="231F20"/>
                </a:solidFill>
                <a:latin typeface="Montserrat Bold"/>
                <a:ea typeface="Montserrat Bold"/>
                <a:cs typeface="Montserrat Bold"/>
                <a:sym typeface="Montserrat Bold"/>
              </a:rPr>
              <a:t>IoT uses</a:t>
            </a:r>
          </a:p>
        </p:txBody>
      </p:sp>
      <p:sp>
        <p:nvSpPr>
          <p:cNvPr name="TextBox 38" id="38"/>
          <p:cNvSpPr txBox="true"/>
          <p:nvPr/>
        </p:nvSpPr>
        <p:spPr>
          <a:xfrm rot="0">
            <a:off x="938548" y="3683512"/>
            <a:ext cx="1902904" cy="306705"/>
          </a:xfrm>
          <a:prstGeom prst="rect">
            <a:avLst/>
          </a:prstGeom>
        </p:spPr>
        <p:txBody>
          <a:bodyPr anchor="t" rtlCol="false" tIns="0" lIns="0" bIns="0" rIns="0">
            <a:spAutoFit/>
          </a:bodyPr>
          <a:lstStyle/>
          <a:p>
            <a:pPr algn="ctr">
              <a:lnSpc>
                <a:spcPts val="2519"/>
              </a:lnSpc>
            </a:pPr>
            <a:r>
              <a:rPr lang="en-US" sz="1799" b="true">
                <a:solidFill>
                  <a:srgbClr val="231F20"/>
                </a:solidFill>
                <a:latin typeface="Montserrat Bold"/>
                <a:ea typeface="Montserrat Bold"/>
                <a:cs typeface="Montserrat Bold"/>
                <a:sym typeface="Montserrat Bold"/>
              </a:rPr>
              <a:t>advantages</a:t>
            </a:r>
          </a:p>
        </p:txBody>
      </p:sp>
      <p:sp>
        <p:nvSpPr>
          <p:cNvPr name="TextBox 39" id="39"/>
          <p:cNvSpPr txBox="true"/>
          <p:nvPr/>
        </p:nvSpPr>
        <p:spPr>
          <a:xfrm rot="0">
            <a:off x="3962548" y="3682862"/>
            <a:ext cx="1902904" cy="306705"/>
          </a:xfrm>
          <a:prstGeom prst="rect">
            <a:avLst/>
          </a:prstGeom>
        </p:spPr>
        <p:txBody>
          <a:bodyPr anchor="t" rtlCol="false" tIns="0" lIns="0" bIns="0" rIns="0">
            <a:spAutoFit/>
          </a:bodyPr>
          <a:lstStyle/>
          <a:p>
            <a:pPr algn="ctr">
              <a:lnSpc>
                <a:spcPts val="2519"/>
              </a:lnSpc>
            </a:pPr>
            <a:r>
              <a:rPr lang="en-US" sz="1799" b="true">
                <a:solidFill>
                  <a:srgbClr val="231F20"/>
                </a:solidFill>
                <a:latin typeface="Montserrat Bold"/>
                <a:ea typeface="Montserrat Bold"/>
                <a:cs typeface="Montserrat Bold"/>
                <a:sym typeface="Montserrat Bold"/>
              </a:rPr>
              <a:t>disadvantages</a:t>
            </a:r>
          </a:p>
        </p:txBody>
      </p:sp>
      <p:sp>
        <p:nvSpPr>
          <p:cNvPr name="TextBox 40" id="40"/>
          <p:cNvSpPr txBox="true"/>
          <p:nvPr/>
        </p:nvSpPr>
        <p:spPr>
          <a:xfrm rot="0">
            <a:off x="1050455" y="4290586"/>
            <a:ext cx="2682672" cy="306705"/>
          </a:xfrm>
          <a:prstGeom prst="rect">
            <a:avLst/>
          </a:prstGeom>
        </p:spPr>
        <p:txBody>
          <a:bodyPr anchor="t" rtlCol="false" tIns="0" lIns="0" bIns="0" rIns="0">
            <a:spAutoFit/>
          </a:bodyPr>
          <a:lstStyle/>
          <a:p>
            <a:pPr algn="ctr">
              <a:lnSpc>
                <a:spcPts val="2519"/>
              </a:lnSpc>
            </a:pPr>
            <a:r>
              <a:rPr lang="en-US" sz="1799" b="true">
                <a:solidFill>
                  <a:srgbClr val="231F20"/>
                </a:solidFill>
                <a:latin typeface="Montserrat Bold"/>
                <a:ea typeface="Montserrat Bold"/>
                <a:cs typeface="Montserrat Bold"/>
                <a:sym typeface="Montserrat Bold"/>
              </a:rPr>
              <a:t>components</a:t>
            </a:r>
          </a:p>
        </p:txBody>
      </p:sp>
      <p:sp>
        <p:nvSpPr>
          <p:cNvPr name="TextBox 41" id="41"/>
          <p:cNvSpPr txBox="true"/>
          <p:nvPr/>
        </p:nvSpPr>
        <p:spPr>
          <a:xfrm rot="0">
            <a:off x="4067400" y="4290586"/>
            <a:ext cx="2085452" cy="935355"/>
          </a:xfrm>
          <a:prstGeom prst="rect">
            <a:avLst/>
          </a:prstGeom>
        </p:spPr>
        <p:txBody>
          <a:bodyPr anchor="t" rtlCol="false" tIns="0" lIns="0" bIns="0" rIns="0">
            <a:spAutoFit/>
          </a:bodyPr>
          <a:lstStyle/>
          <a:p>
            <a:pPr algn="ctr">
              <a:lnSpc>
                <a:spcPts val="2520"/>
              </a:lnSpc>
            </a:pPr>
            <a:r>
              <a:rPr lang="en-US" sz="1800" b="true">
                <a:solidFill>
                  <a:srgbClr val="231F20"/>
                </a:solidFill>
                <a:latin typeface="Montserrat Bold"/>
                <a:ea typeface="Montserrat Bold"/>
                <a:cs typeface="Montserrat Bold"/>
                <a:sym typeface="Montserrat Bold"/>
              </a:rPr>
              <a:t>how to work</a:t>
            </a:r>
          </a:p>
          <a:p>
            <a:pPr algn="ctr">
              <a:lnSpc>
                <a:spcPts val="2520"/>
              </a:lnSpc>
            </a:pPr>
          </a:p>
          <a:p>
            <a:pPr algn="ctr">
              <a:lnSpc>
                <a:spcPts val="2520"/>
              </a:lnSpc>
            </a:pPr>
          </a:p>
        </p:txBody>
      </p:sp>
      <p:sp>
        <p:nvSpPr>
          <p:cNvPr name="TextBox 42" id="42"/>
          <p:cNvSpPr txBox="true"/>
          <p:nvPr/>
        </p:nvSpPr>
        <p:spPr>
          <a:xfrm rot="0">
            <a:off x="938548" y="4898310"/>
            <a:ext cx="1902904" cy="306705"/>
          </a:xfrm>
          <a:prstGeom prst="rect">
            <a:avLst/>
          </a:prstGeom>
        </p:spPr>
        <p:txBody>
          <a:bodyPr anchor="t" rtlCol="false" tIns="0" lIns="0" bIns="0" rIns="0">
            <a:spAutoFit/>
          </a:bodyPr>
          <a:lstStyle/>
          <a:p>
            <a:pPr algn="ctr">
              <a:lnSpc>
                <a:spcPts val="2519"/>
              </a:lnSpc>
            </a:pPr>
            <a:r>
              <a:rPr lang="en-US" sz="1799" b="true">
                <a:solidFill>
                  <a:srgbClr val="231F20"/>
                </a:solidFill>
                <a:latin typeface="Montserrat Bold"/>
                <a:ea typeface="Montserrat Bold"/>
                <a:cs typeface="Montserrat Bold"/>
                <a:sym typeface="Montserrat Bold"/>
              </a:rPr>
              <a:t>challenges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DD1B8"/>
        </a:solidFill>
      </p:bgPr>
    </p:bg>
    <p:spTree>
      <p:nvGrpSpPr>
        <p:cNvPr id="1" name=""/>
        <p:cNvGrpSpPr/>
        <p:nvPr/>
      </p:nvGrpSpPr>
      <p:grpSpPr>
        <a:xfrm>
          <a:off x="0" y="0"/>
          <a:ext cx="0" cy="0"/>
          <a:chOff x="0" y="0"/>
          <a:chExt cx="0" cy="0"/>
        </a:xfrm>
      </p:grpSpPr>
      <p:grpSp>
        <p:nvGrpSpPr>
          <p:cNvPr name="Group 2" id="2"/>
          <p:cNvGrpSpPr/>
          <p:nvPr/>
        </p:nvGrpSpPr>
        <p:grpSpPr>
          <a:xfrm rot="0">
            <a:off x="-244897" y="-421428"/>
            <a:ext cx="8049793" cy="3852627"/>
            <a:chOff x="0" y="0"/>
            <a:chExt cx="5128647" cy="2454568"/>
          </a:xfrm>
        </p:grpSpPr>
        <p:sp>
          <p:nvSpPr>
            <p:cNvPr name="Freeform 3" id="3"/>
            <p:cNvSpPr/>
            <p:nvPr/>
          </p:nvSpPr>
          <p:spPr>
            <a:xfrm flipH="false" flipV="false" rot="0">
              <a:off x="0" y="0"/>
              <a:ext cx="5128647" cy="2454568"/>
            </a:xfrm>
            <a:custGeom>
              <a:avLst/>
              <a:gdLst/>
              <a:ahLst/>
              <a:cxnLst/>
              <a:rect r="r" b="b" t="t" l="l"/>
              <a:pathLst>
                <a:path h="2454568" w="5128647">
                  <a:moveTo>
                    <a:pt x="0" y="0"/>
                  </a:moveTo>
                  <a:lnTo>
                    <a:pt x="5128647" y="0"/>
                  </a:lnTo>
                  <a:lnTo>
                    <a:pt x="5128647" y="2454568"/>
                  </a:lnTo>
                  <a:lnTo>
                    <a:pt x="0" y="2454568"/>
                  </a:lnTo>
                  <a:close/>
                </a:path>
              </a:pathLst>
            </a:custGeom>
            <a:solidFill>
              <a:srgbClr val="FAF8F2"/>
            </a:solidFill>
            <a:ln cap="sq">
              <a:noFill/>
              <a:prstDash val="solid"/>
              <a:miter/>
            </a:ln>
          </p:spPr>
        </p:sp>
        <p:sp>
          <p:nvSpPr>
            <p:cNvPr name="TextBox 4" id="4"/>
            <p:cNvSpPr txBox="true"/>
            <p:nvPr/>
          </p:nvSpPr>
          <p:spPr>
            <a:xfrm>
              <a:off x="0" y="-19050"/>
              <a:ext cx="5128647" cy="2473618"/>
            </a:xfrm>
            <a:prstGeom prst="rect">
              <a:avLst/>
            </a:prstGeom>
          </p:spPr>
          <p:txBody>
            <a:bodyPr anchor="ctr" rtlCol="false" tIns="21000" lIns="21000" bIns="21000" rIns="21000"/>
            <a:lstStyle/>
            <a:p>
              <a:pPr algn="ctr">
                <a:lnSpc>
                  <a:spcPts val="1099"/>
                </a:lnSpc>
              </a:pPr>
            </a:p>
          </p:txBody>
        </p:sp>
      </p:grpSp>
      <p:sp>
        <p:nvSpPr>
          <p:cNvPr name="TextBox 5" id="5"/>
          <p:cNvSpPr txBox="true"/>
          <p:nvPr/>
        </p:nvSpPr>
        <p:spPr>
          <a:xfrm rot="0">
            <a:off x="2037024" y="2476435"/>
            <a:ext cx="3485952" cy="474345"/>
          </a:xfrm>
          <a:prstGeom prst="rect">
            <a:avLst/>
          </a:prstGeom>
        </p:spPr>
        <p:txBody>
          <a:bodyPr anchor="t" rtlCol="false" tIns="0" lIns="0" bIns="0" rIns="0">
            <a:spAutoFit/>
          </a:bodyPr>
          <a:lstStyle/>
          <a:p>
            <a:pPr algn="ctr">
              <a:lnSpc>
                <a:spcPts val="3540"/>
              </a:lnSpc>
            </a:pPr>
            <a:r>
              <a:rPr lang="en-US" b="true" sz="3000" spc="56">
                <a:solidFill>
                  <a:srgbClr val="AF7037"/>
                </a:solidFill>
                <a:latin typeface="Boston Angel Bold"/>
                <a:ea typeface="Boston Angel Bold"/>
                <a:cs typeface="Boston Angel Bold"/>
                <a:sym typeface="Boston Angel Bold"/>
              </a:rPr>
              <a:t>INTRODUCTION</a:t>
            </a:r>
          </a:p>
        </p:txBody>
      </p:sp>
      <p:sp>
        <p:nvSpPr>
          <p:cNvPr name="TextBox 6" id="6"/>
          <p:cNvSpPr txBox="true"/>
          <p:nvPr/>
        </p:nvSpPr>
        <p:spPr>
          <a:xfrm rot="0">
            <a:off x="756000" y="3885175"/>
            <a:ext cx="6329621" cy="5477511"/>
          </a:xfrm>
          <a:prstGeom prst="rect">
            <a:avLst/>
          </a:prstGeom>
        </p:spPr>
        <p:txBody>
          <a:bodyPr anchor="t" rtlCol="false" tIns="0" lIns="0" bIns="0" rIns="0">
            <a:spAutoFit/>
          </a:bodyPr>
          <a:lstStyle/>
          <a:p>
            <a:pPr algn="just">
              <a:lnSpc>
                <a:spcPts val="3639"/>
              </a:lnSpc>
            </a:pPr>
            <a:r>
              <a:rPr lang="en-US" sz="2599" b="true">
                <a:solidFill>
                  <a:srgbClr val="231F20"/>
                </a:solidFill>
                <a:latin typeface="Roya Bold"/>
                <a:ea typeface="Roya Bold"/>
                <a:cs typeface="Roya Bold"/>
                <a:sym typeface="Roya Bold"/>
              </a:rPr>
              <a:t>As an overview of this huge field if this is the first time you hear about it, the Internet of Things can be explained simply as follows: the connection of the devices we use in our daily lives to a cloud network with some software that receives the information sent from these devices and processes them and returns orders to these devices to act according to these data without any interference from the owner of the devices.</a:t>
            </a:r>
          </a:p>
        </p:txBody>
      </p:sp>
      <p:sp>
        <p:nvSpPr>
          <p:cNvPr name="Freeform 7" id="7"/>
          <p:cNvSpPr/>
          <p:nvPr/>
        </p:nvSpPr>
        <p:spPr>
          <a:xfrm flipH="false" flipV="false" rot="-6372741">
            <a:off x="1451730" y="10425143"/>
            <a:ext cx="5236201" cy="3807011"/>
          </a:xfrm>
          <a:custGeom>
            <a:avLst/>
            <a:gdLst/>
            <a:ahLst/>
            <a:cxnLst/>
            <a:rect r="r" b="b" t="t" l="l"/>
            <a:pathLst>
              <a:path h="3807011" w="5236201">
                <a:moveTo>
                  <a:pt x="0" y="0"/>
                </a:moveTo>
                <a:lnTo>
                  <a:pt x="5236201" y="0"/>
                </a:lnTo>
                <a:lnTo>
                  <a:pt x="5236201" y="3807011"/>
                </a:lnTo>
                <a:lnTo>
                  <a:pt x="0" y="38070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3348375">
            <a:off x="2346034" y="10195569"/>
            <a:ext cx="3124353" cy="2255215"/>
          </a:xfrm>
          <a:custGeom>
            <a:avLst/>
            <a:gdLst/>
            <a:ahLst/>
            <a:cxnLst/>
            <a:rect r="r" b="b" t="t" l="l"/>
            <a:pathLst>
              <a:path h="2255215" w="3124353">
                <a:moveTo>
                  <a:pt x="0" y="0"/>
                </a:moveTo>
                <a:lnTo>
                  <a:pt x="3124353" y="0"/>
                </a:lnTo>
                <a:lnTo>
                  <a:pt x="3124353" y="2255214"/>
                </a:lnTo>
                <a:lnTo>
                  <a:pt x="0" y="22552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6152852" y="9946839"/>
            <a:ext cx="651148" cy="474345"/>
          </a:xfrm>
          <a:prstGeom prst="rect">
            <a:avLst/>
          </a:prstGeom>
        </p:spPr>
        <p:txBody>
          <a:bodyPr anchor="t" rtlCol="false" tIns="0" lIns="0" bIns="0" rIns="0">
            <a:spAutoFit/>
          </a:bodyPr>
          <a:lstStyle/>
          <a:p>
            <a:pPr algn="ctr">
              <a:lnSpc>
                <a:spcPts val="3540"/>
              </a:lnSpc>
            </a:pPr>
            <a:r>
              <a:rPr lang="en-US" b="true" sz="3000">
                <a:solidFill>
                  <a:srgbClr val="AF7037"/>
                </a:solidFill>
                <a:latin typeface="Boston Angel Bold"/>
                <a:ea typeface="Boston Angel Bold"/>
                <a:cs typeface="Boston Angel Bold"/>
                <a:sym typeface="Boston Angel Bold"/>
              </a:rPr>
              <a:t>02</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AF8F2"/>
        </a:solidFill>
      </p:bgPr>
    </p:bg>
    <p:spTree>
      <p:nvGrpSpPr>
        <p:cNvPr id="1" name=""/>
        <p:cNvGrpSpPr/>
        <p:nvPr/>
      </p:nvGrpSpPr>
      <p:grpSpPr>
        <a:xfrm>
          <a:off x="0" y="0"/>
          <a:ext cx="0" cy="0"/>
          <a:chOff x="0" y="0"/>
          <a:chExt cx="0" cy="0"/>
        </a:xfrm>
      </p:grpSpPr>
      <p:sp>
        <p:nvSpPr>
          <p:cNvPr name="AutoShape 2" id="2"/>
          <p:cNvSpPr/>
          <p:nvPr/>
        </p:nvSpPr>
        <p:spPr>
          <a:xfrm>
            <a:off x="756000" y="2058318"/>
            <a:ext cx="2419200" cy="0"/>
          </a:xfrm>
          <a:prstGeom prst="line">
            <a:avLst/>
          </a:prstGeom>
          <a:ln cap="flat" w="19050">
            <a:solidFill>
              <a:srgbClr val="DDD1B8"/>
            </a:solidFill>
            <a:prstDash val="solid"/>
            <a:headEnd type="none" len="sm" w="sm"/>
            <a:tailEnd type="none" len="sm" w="sm"/>
          </a:ln>
        </p:spPr>
      </p:sp>
      <p:sp>
        <p:nvSpPr>
          <p:cNvPr name="Freeform 3" id="3"/>
          <p:cNvSpPr/>
          <p:nvPr/>
        </p:nvSpPr>
        <p:spPr>
          <a:xfrm flipH="false" flipV="false" rot="505338">
            <a:off x="5049302" y="-1668135"/>
            <a:ext cx="3509396" cy="2928750"/>
          </a:xfrm>
          <a:custGeom>
            <a:avLst/>
            <a:gdLst/>
            <a:ahLst/>
            <a:cxnLst/>
            <a:rect r="r" b="b" t="t" l="l"/>
            <a:pathLst>
              <a:path h="2928750" w="3509396">
                <a:moveTo>
                  <a:pt x="0" y="0"/>
                </a:moveTo>
                <a:lnTo>
                  <a:pt x="3509396" y="0"/>
                </a:lnTo>
                <a:lnTo>
                  <a:pt x="3509396" y="2928751"/>
                </a:lnTo>
                <a:lnTo>
                  <a:pt x="0" y="29287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756000" y="736950"/>
            <a:ext cx="3024000" cy="922020"/>
          </a:xfrm>
          <a:prstGeom prst="rect">
            <a:avLst/>
          </a:prstGeom>
        </p:spPr>
        <p:txBody>
          <a:bodyPr anchor="t" rtlCol="false" tIns="0" lIns="0" bIns="0" rIns="0">
            <a:spAutoFit/>
          </a:bodyPr>
          <a:lstStyle/>
          <a:p>
            <a:pPr algn="l">
              <a:lnSpc>
                <a:spcPts val="3540"/>
              </a:lnSpc>
            </a:pPr>
            <a:r>
              <a:rPr lang="en-US" b="true" sz="3000" spc="56">
                <a:solidFill>
                  <a:srgbClr val="AF7037"/>
                </a:solidFill>
                <a:latin typeface="Boston Angel Bold"/>
                <a:ea typeface="Boston Angel Bold"/>
                <a:cs typeface="Boston Angel Bold"/>
                <a:sym typeface="Boston Angel Bold"/>
              </a:rPr>
              <a:t>DEFINITION OF IOT</a:t>
            </a:r>
          </a:p>
        </p:txBody>
      </p:sp>
      <p:sp>
        <p:nvSpPr>
          <p:cNvPr name="TextBox 5" id="5"/>
          <p:cNvSpPr txBox="true"/>
          <p:nvPr/>
        </p:nvSpPr>
        <p:spPr>
          <a:xfrm rot="0">
            <a:off x="6152852" y="9946839"/>
            <a:ext cx="651148" cy="474345"/>
          </a:xfrm>
          <a:prstGeom prst="rect">
            <a:avLst/>
          </a:prstGeom>
        </p:spPr>
        <p:txBody>
          <a:bodyPr anchor="t" rtlCol="false" tIns="0" lIns="0" bIns="0" rIns="0">
            <a:spAutoFit/>
          </a:bodyPr>
          <a:lstStyle/>
          <a:p>
            <a:pPr algn="ctr">
              <a:lnSpc>
                <a:spcPts val="3540"/>
              </a:lnSpc>
            </a:pPr>
            <a:r>
              <a:rPr lang="en-US" b="true" sz="3000">
                <a:solidFill>
                  <a:srgbClr val="AF7037"/>
                </a:solidFill>
                <a:latin typeface="Boston Angel Bold"/>
                <a:ea typeface="Boston Angel Bold"/>
                <a:cs typeface="Boston Angel Bold"/>
                <a:sym typeface="Boston Angel Bold"/>
              </a:rPr>
              <a:t>03</a:t>
            </a:r>
          </a:p>
        </p:txBody>
      </p:sp>
      <p:sp>
        <p:nvSpPr>
          <p:cNvPr name="TextBox 6" id="6"/>
          <p:cNvSpPr txBox="true"/>
          <p:nvPr/>
        </p:nvSpPr>
        <p:spPr>
          <a:xfrm rot="0">
            <a:off x="308994" y="2572668"/>
            <a:ext cx="8676682" cy="844030"/>
          </a:xfrm>
          <a:prstGeom prst="rect">
            <a:avLst/>
          </a:prstGeom>
        </p:spPr>
        <p:txBody>
          <a:bodyPr anchor="t" rtlCol="false" tIns="0" lIns="0" bIns="0" rIns="0">
            <a:spAutoFit/>
          </a:bodyPr>
          <a:lstStyle/>
          <a:p>
            <a:pPr algn="l">
              <a:lnSpc>
                <a:spcPts val="2379"/>
              </a:lnSpc>
              <a:spcBef>
                <a:spcPct val="0"/>
              </a:spcBef>
            </a:pPr>
            <a:r>
              <a:rPr lang="en-US" b="true" sz="1699">
                <a:solidFill>
                  <a:srgbClr val="000000"/>
                </a:solidFill>
                <a:latin typeface="Roya Bold"/>
                <a:ea typeface="Roya Bold"/>
                <a:cs typeface="Roya Bold"/>
                <a:sym typeface="Roya Bold"/>
              </a:rPr>
              <a:t>i</a:t>
            </a:r>
            <a:r>
              <a:rPr lang="en-US" b="true" sz="1699">
                <a:solidFill>
                  <a:srgbClr val="000000"/>
                </a:solidFill>
                <a:latin typeface="Roya Bold"/>
                <a:ea typeface="Roya Bold"/>
                <a:cs typeface="Roya Bold"/>
                <a:sym typeface="Roya Bold"/>
              </a:rPr>
              <a:t>t is a relatively modern term, which only emerged in 1999.</a:t>
            </a:r>
          </a:p>
          <a:p>
            <a:pPr algn="l">
              <a:lnSpc>
                <a:spcPts val="2227"/>
              </a:lnSpc>
              <a:spcBef>
                <a:spcPct val="0"/>
              </a:spcBef>
            </a:pPr>
          </a:p>
          <a:p>
            <a:pPr algn="l">
              <a:lnSpc>
                <a:spcPts val="2227"/>
              </a:lnSpc>
              <a:spcBef>
                <a:spcPct val="0"/>
              </a:spcBef>
            </a:pPr>
          </a:p>
        </p:txBody>
      </p:sp>
      <p:sp>
        <p:nvSpPr>
          <p:cNvPr name="TextBox 7" id="7"/>
          <p:cNvSpPr txBox="true"/>
          <p:nvPr/>
        </p:nvSpPr>
        <p:spPr>
          <a:xfrm rot="0">
            <a:off x="308994" y="3180855"/>
            <a:ext cx="6942012" cy="6667500"/>
          </a:xfrm>
          <a:prstGeom prst="rect">
            <a:avLst/>
          </a:prstGeom>
        </p:spPr>
        <p:txBody>
          <a:bodyPr anchor="t" rtlCol="false" tIns="0" lIns="0" bIns="0" rIns="0">
            <a:spAutoFit/>
          </a:bodyPr>
          <a:lstStyle/>
          <a:p>
            <a:pPr algn="l">
              <a:lnSpc>
                <a:spcPts val="2100"/>
              </a:lnSpc>
              <a:spcBef>
                <a:spcPct val="0"/>
              </a:spcBef>
            </a:pPr>
          </a:p>
          <a:p>
            <a:pPr algn="l">
              <a:lnSpc>
                <a:spcPts val="2100"/>
              </a:lnSpc>
              <a:spcBef>
                <a:spcPct val="0"/>
              </a:spcBef>
            </a:pPr>
            <a:r>
              <a:rPr lang="en-US" b="true" sz="1500">
                <a:solidFill>
                  <a:srgbClr val="000000"/>
                </a:solidFill>
                <a:latin typeface="Roya Bold"/>
                <a:ea typeface="Roya Bold"/>
                <a:cs typeface="Roya Bold"/>
                <a:sym typeface="Roya Bold"/>
              </a:rPr>
              <a:t>It was then merely a hypothetical term referring to machines' interaction with each other, and is now intended to connect different devices with each other using the Internet for data transmission and analysis.</a:t>
            </a:r>
          </a:p>
          <a:p>
            <a:pPr algn="l">
              <a:lnSpc>
                <a:spcPts val="2100"/>
              </a:lnSpc>
              <a:spcBef>
                <a:spcPct val="0"/>
              </a:spcBef>
            </a:pPr>
          </a:p>
          <a:p>
            <a:pPr algn="l">
              <a:lnSpc>
                <a:spcPts val="2100"/>
              </a:lnSpc>
              <a:spcBef>
                <a:spcPct val="0"/>
              </a:spcBef>
            </a:pPr>
            <a:r>
              <a:rPr lang="en-US" b="true" sz="1500">
                <a:solidFill>
                  <a:srgbClr val="000000"/>
                </a:solidFill>
                <a:latin typeface="Roya Bold"/>
                <a:ea typeface="Roya Bold"/>
                <a:cs typeface="Roya Bold"/>
                <a:sym typeface="Roya Bold"/>
              </a:rPr>
              <a:t>We are witnessing this day - in one form or another - from smart watches, to smart lighting that interacts with a person's presence in the room that lights or grievances.</a:t>
            </a:r>
          </a:p>
          <a:p>
            <a:pPr algn="l">
              <a:lnSpc>
                <a:spcPts val="2100"/>
              </a:lnSpc>
              <a:spcBef>
                <a:spcPct val="0"/>
              </a:spcBef>
            </a:pPr>
            <a:r>
              <a:rPr lang="en-US" b="true" sz="1500">
                <a:solidFill>
                  <a:srgbClr val="000000"/>
                </a:solidFill>
                <a:latin typeface="Roya Bold"/>
                <a:ea typeface="Roya Bold"/>
                <a:cs typeface="Roya Bold"/>
                <a:sym typeface="Roya Bold"/>
              </a:rPr>
              <a:t>The Internet of Things is like the normal Internet we use daily, but it connects all devices to each other and not just the phone and computer.</a:t>
            </a:r>
          </a:p>
          <a:p>
            <a:pPr algn="l">
              <a:lnSpc>
                <a:spcPts val="2100"/>
              </a:lnSpc>
              <a:spcBef>
                <a:spcPct val="0"/>
              </a:spcBef>
            </a:pPr>
            <a:r>
              <a:rPr lang="en-US" b="true" sz="1500">
                <a:solidFill>
                  <a:srgbClr val="000000"/>
                </a:solidFill>
                <a:latin typeface="Roya Bold"/>
                <a:ea typeface="Roya Bold"/>
                <a:cs typeface="Roya Bold"/>
                <a:sym typeface="Roya Bold"/>
              </a:rPr>
              <a:t>Television, refrigerator, washing machine, fireplace and car are all tied together through the Internet.</a:t>
            </a:r>
          </a:p>
          <a:p>
            <a:pPr algn="l">
              <a:lnSpc>
                <a:spcPts val="2100"/>
              </a:lnSpc>
              <a:spcBef>
                <a:spcPct val="0"/>
              </a:spcBef>
            </a:pPr>
            <a:r>
              <a:rPr lang="en-US" b="true" sz="1500">
                <a:solidFill>
                  <a:srgbClr val="000000"/>
                </a:solidFill>
                <a:latin typeface="Roya Bold"/>
                <a:ea typeface="Roya Bold"/>
                <a:cs typeface="Roya Bold"/>
                <a:sym typeface="Roya Bold"/>
              </a:rPr>
              <a:t>But what if the things we use on a daily basis are given these possibilities through sensors and cameras and moreover these devices are connected to the Internet?</a:t>
            </a:r>
          </a:p>
          <a:p>
            <a:pPr algn="l">
              <a:lnSpc>
                <a:spcPts val="2100"/>
              </a:lnSpc>
              <a:spcBef>
                <a:spcPct val="0"/>
              </a:spcBef>
            </a:pPr>
            <a:r>
              <a:rPr lang="en-US" b="true" sz="1500">
                <a:solidFill>
                  <a:srgbClr val="000000"/>
                </a:solidFill>
                <a:latin typeface="Roya Bold"/>
                <a:ea typeface="Roya Bold"/>
                <a:cs typeface="Roya Bold"/>
                <a:sym typeface="Roya Bold"/>
              </a:rPr>
              <a:t>In this case, it would not be unusual for a car to feel your presence, for example through a camera, to give an order to turn off the lighting at your home (the connection between the lighting of the house and the car is done through the Internet).</a:t>
            </a:r>
          </a:p>
          <a:p>
            <a:pPr algn="l">
              <a:lnSpc>
                <a:spcPts val="2100"/>
              </a:lnSpc>
              <a:spcBef>
                <a:spcPct val="0"/>
              </a:spcBef>
            </a:pPr>
          </a:p>
          <a:p>
            <a:pPr algn="l">
              <a:lnSpc>
                <a:spcPts val="2100"/>
              </a:lnSpc>
              <a:spcBef>
                <a:spcPct val="0"/>
              </a:spcBef>
            </a:pPr>
            <a:r>
              <a:rPr lang="en-US" b="true" sz="1500">
                <a:solidFill>
                  <a:srgbClr val="000000"/>
                </a:solidFill>
                <a:latin typeface="Roya Bold"/>
                <a:ea typeface="Roya Bold"/>
                <a:cs typeface="Roya Bold"/>
                <a:sym typeface="Roya Bold"/>
              </a:rPr>
              <a:t>So we're saying the Internet of Things, not the Internet of Machinery, not the Internet of Devices, because we can actually connect everything we use to the Internet, even cookware, refrigerator shelves, even roads, waste boxes.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F8F2"/>
        </a:solidFill>
      </p:bgPr>
    </p:bg>
    <p:spTree>
      <p:nvGrpSpPr>
        <p:cNvPr id="1" name=""/>
        <p:cNvGrpSpPr/>
        <p:nvPr/>
      </p:nvGrpSpPr>
      <p:grpSpPr>
        <a:xfrm>
          <a:off x="0" y="0"/>
          <a:ext cx="0" cy="0"/>
          <a:chOff x="0" y="0"/>
          <a:chExt cx="0" cy="0"/>
        </a:xfrm>
      </p:grpSpPr>
      <p:sp>
        <p:nvSpPr>
          <p:cNvPr name="AutoShape 2" id="2"/>
          <p:cNvSpPr/>
          <p:nvPr/>
        </p:nvSpPr>
        <p:spPr>
          <a:xfrm>
            <a:off x="3087566" y="2389723"/>
            <a:ext cx="3565870" cy="9525"/>
          </a:xfrm>
          <a:prstGeom prst="line">
            <a:avLst/>
          </a:prstGeom>
          <a:ln cap="flat" w="19050">
            <a:solidFill>
              <a:srgbClr val="DDD1B8"/>
            </a:solidFill>
            <a:prstDash val="solid"/>
            <a:headEnd type="none" len="sm" w="sm"/>
            <a:tailEnd type="none" len="sm" w="sm"/>
          </a:ln>
        </p:spPr>
      </p:sp>
      <p:sp>
        <p:nvSpPr>
          <p:cNvPr name="AutoShape 3" id="3"/>
          <p:cNvSpPr/>
          <p:nvPr/>
        </p:nvSpPr>
        <p:spPr>
          <a:xfrm>
            <a:off x="2912480" y="4027901"/>
            <a:ext cx="3565870" cy="9525"/>
          </a:xfrm>
          <a:prstGeom prst="line">
            <a:avLst/>
          </a:prstGeom>
          <a:ln cap="flat" w="19050">
            <a:solidFill>
              <a:srgbClr val="DDD1B8"/>
            </a:solidFill>
            <a:prstDash val="solid"/>
            <a:headEnd type="none" len="sm" w="sm"/>
            <a:tailEnd type="none" len="sm" w="sm"/>
          </a:ln>
        </p:spPr>
      </p:sp>
      <p:sp>
        <p:nvSpPr>
          <p:cNvPr name="AutoShape 4" id="4"/>
          <p:cNvSpPr/>
          <p:nvPr/>
        </p:nvSpPr>
        <p:spPr>
          <a:xfrm>
            <a:off x="3137690" y="5355525"/>
            <a:ext cx="3565870" cy="9525"/>
          </a:xfrm>
          <a:prstGeom prst="line">
            <a:avLst/>
          </a:prstGeom>
          <a:ln cap="flat" w="19050">
            <a:solidFill>
              <a:srgbClr val="DDD1B8"/>
            </a:solidFill>
            <a:prstDash val="solid"/>
            <a:headEnd type="none" len="sm" w="sm"/>
            <a:tailEnd type="none" len="sm" w="sm"/>
          </a:ln>
        </p:spPr>
      </p:sp>
      <p:sp>
        <p:nvSpPr>
          <p:cNvPr name="Freeform 5" id="5"/>
          <p:cNvSpPr/>
          <p:nvPr/>
        </p:nvSpPr>
        <p:spPr>
          <a:xfrm flipH="false" flipV="false" rot="-5400000">
            <a:off x="-2010854" y="4250156"/>
            <a:ext cx="6906888" cy="2191687"/>
          </a:xfrm>
          <a:custGeom>
            <a:avLst/>
            <a:gdLst/>
            <a:ahLst/>
            <a:cxnLst/>
            <a:rect r="r" b="b" t="t" l="l"/>
            <a:pathLst>
              <a:path h="2191687" w="6906888">
                <a:moveTo>
                  <a:pt x="0" y="0"/>
                </a:moveTo>
                <a:lnTo>
                  <a:pt x="6906888" y="0"/>
                </a:lnTo>
                <a:lnTo>
                  <a:pt x="6906888" y="2191688"/>
                </a:lnTo>
                <a:lnTo>
                  <a:pt x="0" y="2191688"/>
                </a:lnTo>
                <a:lnTo>
                  <a:pt x="0" y="0"/>
                </a:lnTo>
                <a:close/>
              </a:path>
            </a:pathLst>
          </a:custGeom>
          <a:blipFill>
            <a:blip r:embed="rId2"/>
            <a:stretch>
              <a:fillRect l="-984" t="0" r="0" b="0"/>
            </a:stretch>
          </a:blipFill>
        </p:spPr>
      </p:sp>
      <p:sp>
        <p:nvSpPr>
          <p:cNvPr name="TextBox 6" id="6"/>
          <p:cNvSpPr txBox="true"/>
          <p:nvPr/>
        </p:nvSpPr>
        <p:spPr>
          <a:xfrm rot="0">
            <a:off x="6152852" y="9946839"/>
            <a:ext cx="651148" cy="474345"/>
          </a:xfrm>
          <a:prstGeom prst="rect">
            <a:avLst/>
          </a:prstGeom>
        </p:spPr>
        <p:txBody>
          <a:bodyPr anchor="t" rtlCol="false" tIns="0" lIns="0" bIns="0" rIns="0">
            <a:spAutoFit/>
          </a:bodyPr>
          <a:lstStyle/>
          <a:p>
            <a:pPr algn="ctr">
              <a:lnSpc>
                <a:spcPts val="3540"/>
              </a:lnSpc>
            </a:pPr>
            <a:r>
              <a:rPr lang="en-US" b="true" sz="3000">
                <a:solidFill>
                  <a:srgbClr val="AF7037"/>
                </a:solidFill>
                <a:latin typeface="Boston Angel Bold"/>
                <a:ea typeface="Boston Angel Bold"/>
                <a:cs typeface="Boston Angel Bold"/>
                <a:sym typeface="Boston Angel Bold"/>
              </a:rPr>
              <a:t>04</a:t>
            </a:r>
          </a:p>
        </p:txBody>
      </p:sp>
      <p:sp>
        <p:nvSpPr>
          <p:cNvPr name="TextBox 7" id="7"/>
          <p:cNvSpPr txBox="true"/>
          <p:nvPr/>
        </p:nvSpPr>
        <p:spPr>
          <a:xfrm rot="0">
            <a:off x="3438920" y="281655"/>
            <a:ext cx="3264665" cy="474345"/>
          </a:xfrm>
          <a:prstGeom prst="rect">
            <a:avLst/>
          </a:prstGeom>
        </p:spPr>
        <p:txBody>
          <a:bodyPr anchor="t" rtlCol="false" tIns="0" lIns="0" bIns="0" rIns="0">
            <a:spAutoFit/>
          </a:bodyPr>
          <a:lstStyle/>
          <a:p>
            <a:pPr algn="ctr">
              <a:lnSpc>
                <a:spcPts val="3540"/>
              </a:lnSpc>
            </a:pPr>
            <a:r>
              <a:rPr lang="en-US" b="true" sz="3000" spc="56">
                <a:solidFill>
                  <a:srgbClr val="AF7037"/>
                </a:solidFill>
                <a:latin typeface="Boston Angel Bold"/>
                <a:ea typeface="Boston Angel Bold"/>
                <a:cs typeface="Boston Angel Bold"/>
                <a:sym typeface="Boston Angel Bold"/>
              </a:rPr>
              <a:t>COMPONENTS</a:t>
            </a:r>
          </a:p>
        </p:txBody>
      </p:sp>
      <p:sp>
        <p:nvSpPr>
          <p:cNvPr name="TextBox 8" id="8"/>
          <p:cNvSpPr txBox="true"/>
          <p:nvPr/>
        </p:nvSpPr>
        <p:spPr>
          <a:xfrm rot="0">
            <a:off x="3087566" y="985103"/>
            <a:ext cx="3465468" cy="1176020"/>
          </a:xfrm>
          <a:prstGeom prst="rect">
            <a:avLst/>
          </a:prstGeom>
        </p:spPr>
        <p:txBody>
          <a:bodyPr anchor="t" rtlCol="false" tIns="0" lIns="0" bIns="0" rIns="0">
            <a:spAutoFit/>
          </a:bodyPr>
          <a:lstStyle/>
          <a:p>
            <a:pPr algn="l">
              <a:lnSpc>
                <a:spcPts val="2379"/>
              </a:lnSpc>
            </a:pPr>
            <a:r>
              <a:rPr lang="en-US" sz="1699" b="true">
                <a:solidFill>
                  <a:srgbClr val="231F20"/>
                </a:solidFill>
                <a:latin typeface="Roya Bold"/>
                <a:ea typeface="Roya Bold"/>
                <a:cs typeface="Roya Bold"/>
                <a:sym typeface="Roya Bold"/>
              </a:rPr>
              <a:t>Devices/Things: Physical objects embedded with sensors, actuators, and connectivity to  gather and transmit data.</a:t>
            </a:r>
          </a:p>
        </p:txBody>
      </p:sp>
      <p:sp>
        <p:nvSpPr>
          <p:cNvPr name="TextBox 9" id="9"/>
          <p:cNvSpPr txBox="true"/>
          <p:nvPr/>
        </p:nvSpPr>
        <p:spPr>
          <a:xfrm rot="0">
            <a:off x="3087566" y="2556606"/>
            <a:ext cx="3465468" cy="1471295"/>
          </a:xfrm>
          <a:prstGeom prst="rect">
            <a:avLst/>
          </a:prstGeom>
        </p:spPr>
        <p:txBody>
          <a:bodyPr anchor="t" rtlCol="false" tIns="0" lIns="0" bIns="0" rIns="0">
            <a:spAutoFit/>
          </a:bodyPr>
          <a:lstStyle/>
          <a:p>
            <a:pPr algn="just">
              <a:lnSpc>
                <a:spcPts val="2379"/>
              </a:lnSpc>
            </a:pPr>
            <a:r>
              <a:rPr lang="en-US" sz="1699" b="true">
                <a:solidFill>
                  <a:srgbClr val="231F20"/>
                </a:solidFill>
                <a:latin typeface="Roya Bold"/>
                <a:ea typeface="Roya Bold"/>
                <a:cs typeface="Roya Bold"/>
                <a:sym typeface="Roya Bold"/>
              </a:rPr>
              <a:t>Connectivity: Communication protocols and networks (like Wi-Fi, Bluetooth, or IoT-specific protocols) enabling devices to share data</a:t>
            </a:r>
          </a:p>
        </p:txBody>
      </p:sp>
      <p:sp>
        <p:nvSpPr>
          <p:cNvPr name="TextBox 10" id="10"/>
          <p:cNvSpPr txBox="true"/>
          <p:nvPr/>
        </p:nvSpPr>
        <p:spPr>
          <a:xfrm rot="0">
            <a:off x="3137741" y="4097055"/>
            <a:ext cx="3465468" cy="1453515"/>
          </a:xfrm>
          <a:prstGeom prst="rect">
            <a:avLst/>
          </a:prstGeom>
        </p:spPr>
        <p:txBody>
          <a:bodyPr anchor="t" rtlCol="false" tIns="0" lIns="0" bIns="0" rIns="0">
            <a:spAutoFit/>
          </a:bodyPr>
          <a:lstStyle/>
          <a:p>
            <a:pPr algn="l">
              <a:lnSpc>
                <a:spcPts val="2379"/>
              </a:lnSpc>
            </a:pPr>
            <a:r>
              <a:rPr lang="en-US" sz="1699" b="true">
                <a:solidFill>
                  <a:srgbClr val="231F20"/>
                </a:solidFill>
                <a:latin typeface="Roya Bold"/>
                <a:ea typeface="Roya Bold"/>
                <a:cs typeface="Roya Bold"/>
                <a:sym typeface="Roya Bold"/>
              </a:rPr>
              <a:t>Data Processing: Edge computing or cloud servers process and analyze the collected data.</a:t>
            </a:r>
          </a:p>
          <a:p>
            <a:pPr algn="l">
              <a:lnSpc>
                <a:spcPts val="2239"/>
              </a:lnSpc>
            </a:pPr>
          </a:p>
        </p:txBody>
      </p:sp>
      <p:sp>
        <p:nvSpPr>
          <p:cNvPr name="TextBox 11" id="11"/>
          <p:cNvSpPr txBox="true"/>
          <p:nvPr/>
        </p:nvSpPr>
        <p:spPr>
          <a:xfrm rot="0">
            <a:off x="3187917" y="5600674"/>
            <a:ext cx="3465468" cy="1453515"/>
          </a:xfrm>
          <a:prstGeom prst="rect">
            <a:avLst/>
          </a:prstGeom>
        </p:spPr>
        <p:txBody>
          <a:bodyPr anchor="t" rtlCol="false" tIns="0" lIns="0" bIns="0" rIns="0">
            <a:spAutoFit/>
          </a:bodyPr>
          <a:lstStyle/>
          <a:p>
            <a:pPr algn="l">
              <a:lnSpc>
                <a:spcPts val="2379"/>
              </a:lnSpc>
            </a:pPr>
            <a:r>
              <a:rPr lang="en-US" sz="1699" b="true">
                <a:solidFill>
                  <a:srgbClr val="231F20"/>
                </a:solidFill>
                <a:latin typeface="Roya Bold"/>
                <a:ea typeface="Roya Bold"/>
                <a:cs typeface="Roya Bold"/>
                <a:sym typeface="Roya Bold"/>
              </a:rPr>
              <a:t>User Interface: Interfaces for users to interact with IoT systems, often through applications or dashboards.</a:t>
            </a:r>
          </a:p>
          <a:p>
            <a:pPr algn="l">
              <a:lnSpc>
                <a:spcPts val="2239"/>
              </a:lnSpc>
            </a:pPr>
          </a:p>
        </p:txBody>
      </p:sp>
      <p:sp>
        <p:nvSpPr>
          <p:cNvPr name="AutoShape 12" id="12"/>
          <p:cNvSpPr/>
          <p:nvPr/>
        </p:nvSpPr>
        <p:spPr>
          <a:xfrm>
            <a:off x="3087540" y="6999873"/>
            <a:ext cx="3565870" cy="9525"/>
          </a:xfrm>
          <a:prstGeom prst="line">
            <a:avLst/>
          </a:prstGeom>
          <a:ln cap="flat" w="19050">
            <a:solidFill>
              <a:srgbClr val="DDD1B8"/>
            </a:solidFill>
            <a:prstDash val="solid"/>
            <a:headEnd type="none" len="sm" w="sm"/>
            <a:tailEnd type="none" len="sm" w="sm"/>
          </a:ln>
        </p:spPr>
      </p:sp>
      <p:sp>
        <p:nvSpPr>
          <p:cNvPr name="TextBox 13" id="13"/>
          <p:cNvSpPr txBox="true"/>
          <p:nvPr/>
        </p:nvSpPr>
        <p:spPr>
          <a:xfrm rot="0">
            <a:off x="3137741" y="7238779"/>
            <a:ext cx="3465468" cy="1471295"/>
          </a:xfrm>
          <a:prstGeom prst="rect">
            <a:avLst/>
          </a:prstGeom>
        </p:spPr>
        <p:txBody>
          <a:bodyPr anchor="t" rtlCol="false" tIns="0" lIns="0" bIns="0" rIns="0">
            <a:spAutoFit/>
          </a:bodyPr>
          <a:lstStyle/>
          <a:p>
            <a:pPr algn="l">
              <a:lnSpc>
                <a:spcPts val="2379"/>
              </a:lnSpc>
            </a:pPr>
            <a:r>
              <a:rPr lang="en-US" sz="1699" b="true">
                <a:solidFill>
                  <a:srgbClr val="231F20"/>
                </a:solidFill>
                <a:latin typeface="Roya Bold"/>
                <a:ea typeface="Roya Bold"/>
                <a:cs typeface="Roya Bold"/>
                <a:sym typeface="Roya Bold"/>
              </a:rPr>
              <a:t>Security: Measures to protect data, devices, and networks, including encryption and authentication.</a:t>
            </a:r>
          </a:p>
          <a:p>
            <a:pPr algn="l">
              <a:lnSpc>
                <a:spcPts val="2379"/>
              </a:lnSpc>
            </a:pPr>
          </a:p>
        </p:txBody>
      </p:sp>
      <p:sp>
        <p:nvSpPr>
          <p:cNvPr name="TextBox 14" id="14"/>
          <p:cNvSpPr txBox="true"/>
          <p:nvPr/>
        </p:nvSpPr>
        <p:spPr>
          <a:xfrm rot="0">
            <a:off x="3187917" y="8814951"/>
            <a:ext cx="3465468" cy="1766570"/>
          </a:xfrm>
          <a:prstGeom prst="rect">
            <a:avLst/>
          </a:prstGeom>
        </p:spPr>
        <p:txBody>
          <a:bodyPr anchor="t" rtlCol="false" tIns="0" lIns="0" bIns="0" rIns="0">
            <a:spAutoFit/>
          </a:bodyPr>
          <a:lstStyle/>
          <a:p>
            <a:pPr algn="l">
              <a:lnSpc>
                <a:spcPts val="2379"/>
              </a:lnSpc>
            </a:pPr>
            <a:r>
              <a:rPr lang="en-US" sz="1699" b="true">
                <a:solidFill>
                  <a:srgbClr val="231F20"/>
                </a:solidFill>
                <a:latin typeface="Roya Bold"/>
                <a:ea typeface="Roya Bold"/>
                <a:cs typeface="Roya Bold"/>
                <a:sym typeface="Roya Bold"/>
              </a:rPr>
              <a:t>Middleware: Software facilitating communication between devices and enabling data management.</a:t>
            </a:r>
          </a:p>
          <a:p>
            <a:pPr algn="l">
              <a:lnSpc>
                <a:spcPts val="2379"/>
              </a:lnSpc>
            </a:pPr>
          </a:p>
          <a:p>
            <a:pPr algn="l">
              <a:lnSpc>
                <a:spcPts val="2379"/>
              </a:lnSpc>
            </a:pPr>
          </a:p>
        </p:txBody>
      </p:sp>
      <p:sp>
        <p:nvSpPr>
          <p:cNvPr name="AutoShape 15" id="15"/>
          <p:cNvSpPr/>
          <p:nvPr/>
        </p:nvSpPr>
        <p:spPr>
          <a:xfrm>
            <a:off x="3187942" y="8617364"/>
            <a:ext cx="3565870" cy="9525"/>
          </a:xfrm>
          <a:prstGeom prst="line">
            <a:avLst/>
          </a:prstGeom>
          <a:ln cap="flat" w="19050">
            <a:solidFill>
              <a:srgbClr val="DDD1B8"/>
            </a:solidFill>
            <a:prstDash val="solid"/>
            <a:headEnd type="none" len="sm" w="sm"/>
            <a:tailEnd type="none" len="sm" w="sm"/>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DD1B8"/>
        </a:solidFill>
      </p:bgPr>
    </p:bg>
    <p:spTree>
      <p:nvGrpSpPr>
        <p:cNvPr id="1" name=""/>
        <p:cNvGrpSpPr/>
        <p:nvPr/>
      </p:nvGrpSpPr>
      <p:grpSpPr>
        <a:xfrm>
          <a:off x="0" y="0"/>
          <a:ext cx="0" cy="0"/>
          <a:chOff x="0" y="0"/>
          <a:chExt cx="0" cy="0"/>
        </a:xfrm>
      </p:grpSpPr>
      <p:sp>
        <p:nvSpPr>
          <p:cNvPr name="Freeform 2" id="2"/>
          <p:cNvSpPr/>
          <p:nvPr/>
        </p:nvSpPr>
        <p:spPr>
          <a:xfrm flipH="false" flipV="false" rot="10431757">
            <a:off x="5914340" y="8352416"/>
            <a:ext cx="5236201" cy="3807011"/>
          </a:xfrm>
          <a:custGeom>
            <a:avLst/>
            <a:gdLst/>
            <a:ahLst/>
            <a:cxnLst/>
            <a:rect r="r" b="b" t="t" l="l"/>
            <a:pathLst>
              <a:path h="3807011" w="5236201">
                <a:moveTo>
                  <a:pt x="0" y="0"/>
                </a:moveTo>
                <a:lnTo>
                  <a:pt x="5236201" y="0"/>
                </a:lnTo>
                <a:lnTo>
                  <a:pt x="5236201" y="3807011"/>
                </a:lnTo>
                <a:lnTo>
                  <a:pt x="0" y="38070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447124">
            <a:off x="5952023" y="9111548"/>
            <a:ext cx="3124353" cy="2255215"/>
          </a:xfrm>
          <a:custGeom>
            <a:avLst/>
            <a:gdLst/>
            <a:ahLst/>
            <a:cxnLst/>
            <a:rect r="r" b="b" t="t" l="l"/>
            <a:pathLst>
              <a:path h="2255215" w="3124353">
                <a:moveTo>
                  <a:pt x="0" y="0"/>
                </a:moveTo>
                <a:lnTo>
                  <a:pt x="3124353" y="0"/>
                </a:lnTo>
                <a:lnTo>
                  <a:pt x="3124353" y="2255214"/>
                </a:lnTo>
                <a:lnTo>
                  <a:pt x="0" y="22552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4" id="4"/>
          <p:cNvSpPr/>
          <p:nvPr/>
        </p:nvSpPr>
        <p:spPr>
          <a:xfrm>
            <a:off x="756025" y="1830300"/>
            <a:ext cx="6047975" cy="19050"/>
          </a:xfrm>
          <a:prstGeom prst="line">
            <a:avLst/>
          </a:prstGeom>
          <a:ln cap="flat" w="19050">
            <a:solidFill>
              <a:srgbClr val="AF7037"/>
            </a:solidFill>
            <a:prstDash val="solid"/>
            <a:headEnd type="none" len="sm" w="sm"/>
            <a:tailEnd type="none" len="sm" w="sm"/>
          </a:ln>
        </p:spPr>
      </p:sp>
      <p:sp>
        <p:nvSpPr>
          <p:cNvPr name="AutoShape 5" id="5"/>
          <p:cNvSpPr/>
          <p:nvPr/>
        </p:nvSpPr>
        <p:spPr>
          <a:xfrm>
            <a:off x="755995" y="765525"/>
            <a:ext cx="6047975" cy="19050"/>
          </a:xfrm>
          <a:prstGeom prst="line">
            <a:avLst/>
          </a:prstGeom>
          <a:ln cap="flat" w="19050">
            <a:solidFill>
              <a:srgbClr val="AF7037"/>
            </a:solidFill>
            <a:prstDash val="solid"/>
            <a:headEnd type="none" len="sm" w="sm"/>
            <a:tailEnd type="none" len="sm" w="sm"/>
          </a:ln>
        </p:spPr>
      </p:sp>
      <p:sp>
        <p:nvSpPr>
          <p:cNvPr name="AutoShape 6" id="6"/>
          <p:cNvSpPr/>
          <p:nvPr/>
        </p:nvSpPr>
        <p:spPr>
          <a:xfrm flipH="true" flipV="true">
            <a:off x="2218625" y="936945"/>
            <a:ext cx="0" cy="740985"/>
          </a:xfrm>
          <a:prstGeom prst="line">
            <a:avLst/>
          </a:prstGeom>
          <a:ln cap="flat" w="19050">
            <a:solidFill>
              <a:srgbClr val="AF7037"/>
            </a:solidFill>
            <a:prstDash val="solid"/>
            <a:headEnd type="none" len="sm" w="sm"/>
            <a:tailEnd type="none" len="sm" w="sm"/>
          </a:ln>
        </p:spPr>
      </p:sp>
      <p:sp>
        <p:nvSpPr>
          <p:cNvPr name="AutoShape 7" id="7"/>
          <p:cNvSpPr/>
          <p:nvPr/>
        </p:nvSpPr>
        <p:spPr>
          <a:xfrm flipV="true">
            <a:off x="5341340" y="936945"/>
            <a:ext cx="0" cy="740985"/>
          </a:xfrm>
          <a:prstGeom prst="line">
            <a:avLst/>
          </a:prstGeom>
          <a:ln cap="flat" w="19050">
            <a:solidFill>
              <a:srgbClr val="AF7037"/>
            </a:solidFill>
            <a:prstDash val="solid"/>
            <a:headEnd type="none" len="sm" w="sm"/>
            <a:tailEnd type="none" len="sm" w="sm"/>
          </a:ln>
        </p:spPr>
      </p:sp>
      <p:sp>
        <p:nvSpPr>
          <p:cNvPr name="TextBox 8" id="8"/>
          <p:cNvSpPr txBox="true"/>
          <p:nvPr/>
        </p:nvSpPr>
        <p:spPr>
          <a:xfrm rot="0">
            <a:off x="755965" y="5536035"/>
            <a:ext cx="626898" cy="474345"/>
          </a:xfrm>
          <a:prstGeom prst="rect">
            <a:avLst/>
          </a:prstGeom>
        </p:spPr>
        <p:txBody>
          <a:bodyPr anchor="t" rtlCol="false" tIns="0" lIns="0" bIns="0" rIns="0">
            <a:spAutoFit/>
          </a:bodyPr>
          <a:lstStyle/>
          <a:p>
            <a:pPr algn="l">
              <a:lnSpc>
                <a:spcPts val="3540"/>
              </a:lnSpc>
            </a:pPr>
            <a:r>
              <a:rPr lang="en-US" b="true" sz="3000" spc="56">
                <a:solidFill>
                  <a:srgbClr val="AF7037"/>
                </a:solidFill>
                <a:latin typeface="Boston Angel Bold"/>
                <a:ea typeface="Boston Angel Bold"/>
                <a:cs typeface="Boston Angel Bold"/>
                <a:sym typeface="Boston Angel Bold"/>
              </a:rPr>
              <a:t>01</a:t>
            </a:r>
          </a:p>
        </p:txBody>
      </p:sp>
      <p:sp>
        <p:nvSpPr>
          <p:cNvPr name="AutoShape 9" id="9"/>
          <p:cNvSpPr/>
          <p:nvPr/>
        </p:nvSpPr>
        <p:spPr>
          <a:xfrm flipV="true">
            <a:off x="1392358" y="5555085"/>
            <a:ext cx="30" cy="511810"/>
          </a:xfrm>
          <a:prstGeom prst="line">
            <a:avLst/>
          </a:prstGeom>
          <a:ln cap="flat" w="19050">
            <a:solidFill>
              <a:srgbClr val="AF7037"/>
            </a:solidFill>
            <a:prstDash val="solid"/>
            <a:headEnd type="none" len="sm" w="sm"/>
            <a:tailEnd type="none" len="sm" w="sm"/>
          </a:ln>
        </p:spPr>
      </p:sp>
      <p:sp>
        <p:nvSpPr>
          <p:cNvPr name="AutoShape 10" id="10"/>
          <p:cNvSpPr/>
          <p:nvPr/>
        </p:nvSpPr>
        <p:spPr>
          <a:xfrm flipH="true" flipV="true">
            <a:off x="1392358" y="6295496"/>
            <a:ext cx="15" cy="511810"/>
          </a:xfrm>
          <a:prstGeom prst="line">
            <a:avLst/>
          </a:prstGeom>
          <a:ln cap="flat" w="19050">
            <a:solidFill>
              <a:srgbClr val="AF7037"/>
            </a:solidFill>
            <a:prstDash val="solid"/>
            <a:headEnd type="none" len="sm" w="sm"/>
            <a:tailEnd type="none" len="sm" w="sm"/>
          </a:ln>
        </p:spPr>
      </p:sp>
      <p:sp>
        <p:nvSpPr>
          <p:cNvPr name="TextBox 11" id="11"/>
          <p:cNvSpPr txBox="true"/>
          <p:nvPr/>
        </p:nvSpPr>
        <p:spPr>
          <a:xfrm rot="0">
            <a:off x="755935" y="7016857"/>
            <a:ext cx="626898" cy="474345"/>
          </a:xfrm>
          <a:prstGeom prst="rect">
            <a:avLst/>
          </a:prstGeom>
        </p:spPr>
        <p:txBody>
          <a:bodyPr anchor="t" rtlCol="false" tIns="0" lIns="0" bIns="0" rIns="0">
            <a:spAutoFit/>
          </a:bodyPr>
          <a:lstStyle/>
          <a:p>
            <a:pPr algn="l">
              <a:lnSpc>
                <a:spcPts val="3540"/>
              </a:lnSpc>
            </a:pPr>
            <a:r>
              <a:rPr lang="en-US" b="true" sz="3000" spc="56">
                <a:solidFill>
                  <a:srgbClr val="AF7037"/>
                </a:solidFill>
                <a:latin typeface="Boston Angel Bold"/>
                <a:ea typeface="Boston Angel Bold"/>
                <a:cs typeface="Boston Angel Bold"/>
                <a:sym typeface="Boston Angel Bold"/>
              </a:rPr>
              <a:t>03</a:t>
            </a:r>
          </a:p>
        </p:txBody>
      </p:sp>
      <p:sp>
        <p:nvSpPr>
          <p:cNvPr name="AutoShape 12" id="12"/>
          <p:cNvSpPr/>
          <p:nvPr/>
        </p:nvSpPr>
        <p:spPr>
          <a:xfrm flipV="true">
            <a:off x="1392328" y="7035907"/>
            <a:ext cx="30" cy="511810"/>
          </a:xfrm>
          <a:prstGeom prst="line">
            <a:avLst/>
          </a:prstGeom>
          <a:ln cap="flat" w="19050">
            <a:solidFill>
              <a:srgbClr val="AF7037"/>
            </a:solidFill>
            <a:prstDash val="solid"/>
            <a:headEnd type="none" len="sm" w="sm"/>
            <a:tailEnd type="none" len="sm" w="sm"/>
          </a:ln>
        </p:spPr>
      </p:sp>
      <p:sp>
        <p:nvSpPr>
          <p:cNvPr name="AutoShape 13" id="13"/>
          <p:cNvSpPr/>
          <p:nvPr/>
        </p:nvSpPr>
        <p:spPr>
          <a:xfrm flipH="true" flipV="true">
            <a:off x="1392328" y="7776318"/>
            <a:ext cx="15" cy="511810"/>
          </a:xfrm>
          <a:prstGeom prst="line">
            <a:avLst/>
          </a:prstGeom>
          <a:ln cap="flat" w="19050">
            <a:solidFill>
              <a:srgbClr val="AF7037"/>
            </a:solidFill>
            <a:prstDash val="solid"/>
            <a:headEnd type="none" len="sm" w="sm"/>
            <a:tailEnd type="none" len="sm" w="sm"/>
          </a:ln>
        </p:spPr>
      </p:sp>
      <p:sp>
        <p:nvSpPr>
          <p:cNvPr name="Freeform 14" id="14"/>
          <p:cNvSpPr/>
          <p:nvPr/>
        </p:nvSpPr>
        <p:spPr>
          <a:xfrm flipH="false" flipV="false" rot="0">
            <a:off x="407760" y="2047469"/>
            <a:ext cx="6744480" cy="3002790"/>
          </a:xfrm>
          <a:custGeom>
            <a:avLst/>
            <a:gdLst/>
            <a:ahLst/>
            <a:cxnLst/>
            <a:rect r="r" b="b" t="t" l="l"/>
            <a:pathLst>
              <a:path h="3002790" w="6744480">
                <a:moveTo>
                  <a:pt x="0" y="0"/>
                </a:moveTo>
                <a:lnTo>
                  <a:pt x="6744480" y="0"/>
                </a:lnTo>
                <a:lnTo>
                  <a:pt x="6744480" y="3002790"/>
                </a:lnTo>
                <a:lnTo>
                  <a:pt x="0" y="3002790"/>
                </a:lnTo>
                <a:lnTo>
                  <a:pt x="0" y="0"/>
                </a:lnTo>
                <a:close/>
              </a:path>
            </a:pathLst>
          </a:custGeom>
          <a:blipFill>
            <a:blip r:embed="rId6"/>
            <a:stretch>
              <a:fillRect l="-1854" t="-7326" r="0" b="-12398"/>
            </a:stretch>
          </a:blipFill>
        </p:spPr>
      </p:sp>
      <p:sp>
        <p:nvSpPr>
          <p:cNvPr name="TextBox 15" id="15"/>
          <p:cNvSpPr txBox="true"/>
          <p:nvPr/>
        </p:nvSpPr>
        <p:spPr>
          <a:xfrm rot="0">
            <a:off x="1715612" y="5516985"/>
            <a:ext cx="5088418" cy="306705"/>
          </a:xfrm>
          <a:prstGeom prst="rect">
            <a:avLst/>
          </a:prstGeom>
        </p:spPr>
        <p:txBody>
          <a:bodyPr anchor="t" rtlCol="false" tIns="0" lIns="0" bIns="0" rIns="0">
            <a:spAutoFit/>
          </a:bodyPr>
          <a:lstStyle/>
          <a:p>
            <a:pPr algn="just">
              <a:lnSpc>
                <a:spcPts val="2519"/>
              </a:lnSpc>
            </a:pPr>
            <a:r>
              <a:rPr lang="en-US" sz="1799" b="true">
                <a:solidFill>
                  <a:srgbClr val="231F20"/>
                </a:solidFill>
                <a:latin typeface="Montserrat Bold"/>
                <a:ea typeface="Montserrat Bold"/>
                <a:cs typeface="Montserrat Bold"/>
                <a:sym typeface="Montserrat Bold"/>
              </a:rPr>
              <a:t>Data collection from devices and sensors</a:t>
            </a:r>
          </a:p>
        </p:txBody>
      </p:sp>
      <p:sp>
        <p:nvSpPr>
          <p:cNvPr name="TextBox 16" id="16"/>
          <p:cNvSpPr txBox="true"/>
          <p:nvPr/>
        </p:nvSpPr>
        <p:spPr>
          <a:xfrm rot="0">
            <a:off x="2422904" y="1060740"/>
            <a:ext cx="2714158" cy="474345"/>
          </a:xfrm>
          <a:prstGeom prst="rect">
            <a:avLst/>
          </a:prstGeom>
        </p:spPr>
        <p:txBody>
          <a:bodyPr anchor="t" rtlCol="false" tIns="0" lIns="0" bIns="0" rIns="0">
            <a:spAutoFit/>
          </a:bodyPr>
          <a:lstStyle/>
          <a:p>
            <a:pPr algn="ctr">
              <a:lnSpc>
                <a:spcPts val="3540"/>
              </a:lnSpc>
            </a:pPr>
            <a:r>
              <a:rPr lang="en-US" b="true" sz="3000" spc="56">
                <a:solidFill>
                  <a:srgbClr val="AF7037"/>
                </a:solidFill>
                <a:latin typeface="Boston Angel Bold"/>
                <a:ea typeface="Boston Angel Bold"/>
                <a:cs typeface="Boston Angel Bold"/>
                <a:sym typeface="Boston Angel Bold"/>
              </a:rPr>
              <a:t>HOW TO WORK</a:t>
            </a:r>
          </a:p>
        </p:txBody>
      </p:sp>
      <p:sp>
        <p:nvSpPr>
          <p:cNvPr name="TextBox 17" id="17"/>
          <p:cNvSpPr txBox="true"/>
          <p:nvPr/>
        </p:nvSpPr>
        <p:spPr>
          <a:xfrm rot="0">
            <a:off x="6152852" y="9946839"/>
            <a:ext cx="651148" cy="474345"/>
          </a:xfrm>
          <a:prstGeom prst="rect">
            <a:avLst/>
          </a:prstGeom>
        </p:spPr>
        <p:txBody>
          <a:bodyPr anchor="t" rtlCol="false" tIns="0" lIns="0" bIns="0" rIns="0">
            <a:spAutoFit/>
          </a:bodyPr>
          <a:lstStyle/>
          <a:p>
            <a:pPr algn="ctr">
              <a:lnSpc>
                <a:spcPts val="3540"/>
              </a:lnSpc>
            </a:pPr>
            <a:r>
              <a:rPr lang="en-US" b="true" sz="3000">
                <a:solidFill>
                  <a:srgbClr val="AF7037"/>
                </a:solidFill>
                <a:latin typeface="Boston Angel Bold"/>
                <a:ea typeface="Boston Angel Bold"/>
                <a:cs typeface="Boston Angel Bold"/>
                <a:sym typeface="Boston Angel Bold"/>
              </a:rPr>
              <a:t>05</a:t>
            </a:r>
          </a:p>
        </p:txBody>
      </p:sp>
      <p:sp>
        <p:nvSpPr>
          <p:cNvPr name="TextBox 18" id="18"/>
          <p:cNvSpPr txBox="true"/>
          <p:nvPr/>
        </p:nvSpPr>
        <p:spPr>
          <a:xfrm rot="0">
            <a:off x="1715582" y="6257396"/>
            <a:ext cx="5088418" cy="306705"/>
          </a:xfrm>
          <a:prstGeom prst="rect">
            <a:avLst/>
          </a:prstGeom>
        </p:spPr>
        <p:txBody>
          <a:bodyPr anchor="t" rtlCol="false" tIns="0" lIns="0" bIns="0" rIns="0">
            <a:spAutoFit/>
          </a:bodyPr>
          <a:lstStyle/>
          <a:p>
            <a:pPr algn="just">
              <a:lnSpc>
                <a:spcPts val="2519"/>
              </a:lnSpc>
            </a:pPr>
            <a:r>
              <a:rPr lang="en-US" sz="1799" b="true">
                <a:solidFill>
                  <a:srgbClr val="231F20"/>
                </a:solidFill>
                <a:latin typeface="Montserrat Bold"/>
                <a:ea typeface="Montserrat Bold"/>
                <a:cs typeface="Montserrat Bold"/>
                <a:sym typeface="Montserrat Bold"/>
              </a:rPr>
              <a:t>Connecting devices to each other</a:t>
            </a:r>
          </a:p>
        </p:txBody>
      </p:sp>
      <p:sp>
        <p:nvSpPr>
          <p:cNvPr name="TextBox 19" id="19"/>
          <p:cNvSpPr txBox="true"/>
          <p:nvPr/>
        </p:nvSpPr>
        <p:spPr>
          <a:xfrm rot="0">
            <a:off x="755935" y="6276446"/>
            <a:ext cx="626898" cy="474345"/>
          </a:xfrm>
          <a:prstGeom prst="rect">
            <a:avLst/>
          </a:prstGeom>
        </p:spPr>
        <p:txBody>
          <a:bodyPr anchor="t" rtlCol="false" tIns="0" lIns="0" bIns="0" rIns="0">
            <a:spAutoFit/>
          </a:bodyPr>
          <a:lstStyle/>
          <a:p>
            <a:pPr algn="l">
              <a:lnSpc>
                <a:spcPts val="3540"/>
              </a:lnSpc>
            </a:pPr>
            <a:r>
              <a:rPr lang="en-US" b="true" sz="3000" spc="56">
                <a:solidFill>
                  <a:srgbClr val="AF7037"/>
                </a:solidFill>
                <a:latin typeface="Boston Angel Bold"/>
                <a:ea typeface="Boston Angel Bold"/>
                <a:cs typeface="Boston Angel Bold"/>
                <a:sym typeface="Boston Angel Bold"/>
              </a:rPr>
              <a:t>02</a:t>
            </a:r>
          </a:p>
        </p:txBody>
      </p:sp>
      <p:sp>
        <p:nvSpPr>
          <p:cNvPr name="TextBox 20" id="20"/>
          <p:cNvSpPr txBox="true"/>
          <p:nvPr/>
        </p:nvSpPr>
        <p:spPr>
          <a:xfrm rot="0">
            <a:off x="1715582" y="6997807"/>
            <a:ext cx="5088418" cy="306705"/>
          </a:xfrm>
          <a:prstGeom prst="rect">
            <a:avLst/>
          </a:prstGeom>
        </p:spPr>
        <p:txBody>
          <a:bodyPr anchor="t" rtlCol="false" tIns="0" lIns="0" bIns="0" rIns="0">
            <a:spAutoFit/>
          </a:bodyPr>
          <a:lstStyle/>
          <a:p>
            <a:pPr algn="just">
              <a:lnSpc>
                <a:spcPts val="2519"/>
              </a:lnSpc>
            </a:pPr>
            <a:r>
              <a:rPr lang="en-US" sz="1799" b="true">
                <a:solidFill>
                  <a:srgbClr val="231F20"/>
                </a:solidFill>
                <a:latin typeface="Montserrat Bold"/>
                <a:ea typeface="Montserrat Bold"/>
                <a:cs typeface="Montserrat Bold"/>
                <a:sym typeface="Montserrat Bold"/>
              </a:rPr>
              <a:t>data processing</a:t>
            </a:r>
          </a:p>
        </p:txBody>
      </p:sp>
      <p:sp>
        <p:nvSpPr>
          <p:cNvPr name="TextBox 21" id="21"/>
          <p:cNvSpPr txBox="true"/>
          <p:nvPr/>
        </p:nvSpPr>
        <p:spPr>
          <a:xfrm rot="0">
            <a:off x="1715552" y="7738218"/>
            <a:ext cx="5088418" cy="306705"/>
          </a:xfrm>
          <a:prstGeom prst="rect">
            <a:avLst/>
          </a:prstGeom>
        </p:spPr>
        <p:txBody>
          <a:bodyPr anchor="t" rtlCol="false" tIns="0" lIns="0" bIns="0" rIns="0">
            <a:spAutoFit/>
          </a:bodyPr>
          <a:lstStyle/>
          <a:p>
            <a:pPr algn="just">
              <a:lnSpc>
                <a:spcPts val="2519"/>
              </a:lnSpc>
            </a:pPr>
            <a:r>
              <a:rPr lang="en-US" sz="1799" b="true">
                <a:solidFill>
                  <a:srgbClr val="231F20"/>
                </a:solidFill>
                <a:latin typeface="Montserrat Bold"/>
                <a:ea typeface="Montserrat Bold"/>
                <a:cs typeface="Montserrat Bold"/>
                <a:sym typeface="Montserrat Bold"/>
              </a:rPr>
              <a:t>Interaction and user interface</a:t>
            </a:r>
          </a:p>
        </p:txBody>
      </p:sp>
      <p:sp>
        <p:nvSpPr>
          <p:cNvPr name="TextBox 22" id="22"/>
          <p:cNvSpPr txBox="true"/>
          <p:nvPr/>
        </p:nvSpPr>
        <p:spPr>
          <a:xfrm rot="0">
            <a:off x="755905" y="7757268"/>
            <a:ext cx="626898" cy="474345"/>
          </a:xfrm>
          <a:prstGeom prst="rect">
            <a:avLst/>
          </a:prstGeom>
        </p:spPr>
        <p:txBody>
          <a:bodyPr anchor="t" rtlCol="false" tIns="0" lIns="0" bIns="0" rIns="0">
            <a:spAutoFit/>
          </a:bodyPr>
          <a:lstStyle/>
          <a:p>
            <a:pPr algn="l">
              <a:lnSpc>
                <a:spcPts val="3540"/>
              </a:lnSpc>
            </a:pPr>
            <a:r>
              <a:rPr lang="en-US" b="true" sz="3000" spc="56">
                <a:solidFill>
                  <a:srgbClr val="AF7037"/>
                </a:solidFill>
                <a:latin typeface="Boston Angel Bold"/>
                <a:ea typeface="Boston Angel Bold"/>
                <a:cs typeface="Boston Angel Bold"/>
                <a:sym typeface="Boston Angel Bold"/>
              </a:rPr>
              <a:t>04</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DD1B8"/>
        </a:solidFill>
      </p:bgPr>
    </p:bg>
    <p:spTree>
      <p:nvGrpSpPr>
        <p:cNvPr id="1" name=""/>
        <p:cNvGrpSpPr/>
        <p:nvPr/>
      </p:nvGrpSpPr>
      <p:grpSpPr>
        <a:xfrm>
          <a:off x="0" y="0"/>
          <a:ext cx="0" cy="0"/>
          <a:chOff x="0" y="0"/>
          <a:chExt cx="0" cy="0"/>
        </a:xfrm>
      </p:grpSpPr>
      <p:sp>
        <p:nvSpPr>
          <p:cNvPr name="TextBox 2" id="2"/>
          <p:cNvSpPr txBox="true"/>
          <p:nvPr/>
        </p:nvSpPr>
        <p:spPr>
          <a:xfrm rot="0">
            <a:off x="189000" y="3423855"/>
            <a:ext cx="7371000" cy="1664970"/>
          </a:xfrm>
          <a:prstGeom prst="rect">
            <a:avLst/>
          </a:prstGeom>
        </p:spPr>
        <p:txBody>
          <a:bodyPr anchor="t" rtlCol="false" tIns="0" lIns="0" bIns="0" rIns="0">
            <a:spAutoFit/>
          </a:bodyPr>
          <a:lstStyle/>
          <a:p>
            <a:pPr algn="l">
              <a:lnSpc>
                <a:spcPts val="1679"/>
              </a:lnSpc>
              <a:spcBef>
                <a:spcPct val="0"/>
              </a:spcBef>
            </a:pPr>
            <a:r>
              <a:rPr lang="en-US" b="true" sz="1200">
                <a:solidFill>
                  <a:srgbClr val="000000"/>
                </a:solidFill>
                <a:latin typeface="Roya Bold"/>
                <a:ea typeface="Roya Bold"/>
                <a:cs typeface="Roya Bold"/>
                <a:sym typeface="Roya Bold"/>
              </a:rPr>
              <a:t>2. </a:t>
            </a:r>
            <a:r>
              <a:rPr lang="en-US" b="true" sz="1200">
                <a:solidFill>
                  <a:srgbClr val="000000"/>
                </a:solidFill>
                <a:latin typeface="Roya Bold"/>
                <a:ea typeface="Roya Bold"/>
                <a:cs typeface="Roya Bold"/>
                <a:sym typeface="Roya Bold"/>
              </a:rPr>
              <a:t>All data collected through devices and information is sent via the Internet to the electronic cloud, which you store, process and organize their transfer to other devices according to a particular protocol.</a:t>
            </a:r>
          </a:p>
          <a:p>
            <a:pPr algn="l">
              <a:lnSpc>
                <a:spcPts val="1679"/>
              </a:lnSpc>
              <a:spcBef>
                <a:spcPct val="0"/>
              </a:spcBef>
            </a:pPr>
          </a:p>
          <a:p>
            <a:pPr algn="l">
              <a:lnSpc>
                <a:spcPts val="1679"/>
              </a:lnSpc>
              <a:spcBef>
                <a:spcPct val="0"/>
              </a:spcBef>
            </a:pPr>
            <a:r>
              <a:rPr lang="en-US" b="true" sz="1200">
                <a:solidFill>
                  <a:srgbClr val="000000"/>
                </a:solidFill>
                <a:latin typeface="Roya Bold"/>
                <a:ea typeface="Roya Bold"/>
                <a:cs typeface="Roya Bold"/>
                <a:sym typeface="Roya Bold"/>
              </a:rPr>
              <a:t>This phase is the most important stage because it affects the rest of the stages, affecting the safety of the process and the efficiency and effectiveness of the Internet of Things.</a:t>
            </a:r>
          </a:p>
          <a:p>
            <a:pPr algn="l">
              <a:lnSpc>
                <a:spcPts val="1679"/>
              </a:lnSpc>
              <a:spcBef>
                <a:spcPct val="0"/>
              </a:spcBef>
            </a:pPr>
            <a:r>
              <a:rPr lang="en-US" b="true" sz="1200">
                <a:solidFill>
                  <a:srgbClr val="000000"/>
                </a:solidFill>
                <a:latin typeface="Roya Bold"/>
                <a:ea typeface="Roya Bold"/>
                <a:cs typeface="Roya Bold"/>
                <a:sym typeface="Roya Bold"/>
              </a:rPr>
              <a:t>It is also a cause of the biggest IoT critics; They are the possibility of being hacked, and the complexity of communication between devices and each other.</a:t>
            </a:r>
          </a:p>
        </p:txBody>
      </p:sp>
      <p:sp>
        <p:nvSpPr>
          <p:cNvPr name="AutoShape 3" id="3"/>
          <p:cNvSpPr/>
          <p:nvPr/>
        </p:nvSpPr>
        <p:spPr>
          <a:xfrm flipV="true">
            <a:off x="189000" y="3167171"/>
            <a:ext cx="7182000" cy="0"/>
          </a:xfrm>
          <a:prstGeom prst="line">
            <a:avLst/>
          </a:prstGeom>
          <a:ln cap="flat" w="38100">
            <a:solidFill>
              <a:srgbClr val="000000"/>
            </a:solidFill>
            <a:prstDash val="solid"/>
            <a:headEnd type="none" len="sm" w="sm"/>
            <a:tailEnd type="none" len="sm" w="sm"/>
          </a:ln>
        </p:spPr>
      </p:sp>
      <p:sp>
        <p:nvSpPr>
          <p:cNvPr name="TextBox 4" id="4"/>
          <p:cNvSpPr txBox="true"/>
          <p:nvPr/>
        </p:nvSpPr>
        <p:spPr>
          <a:xfrm rot="0">
            <a:off x="283500" y="225851"/>
            <a:ext cx="6993000" cy="2712720"/>
          </a:xfrm>
          <a:prstGeom prst="rect">
            <a:avLst/>
          </a:prstGeom>
        </p:spPr>
        <p:txBody>
          <a:bodyPr anchor="t" rtlCol="false" tIns="0" lIns="0" bIns="0" rIns="0">
            <a:spAutoFit/>
          </a:bodyPr>
          <a:lstStyle/>
          <a:p>
            <a:pPr algn="l" marL="259080" indent="-129540" lvl="1">
              <a:lnSpc>
                <a:spcPts val="1679"/>
              </a:lnSpc>
              <a:spcBef>
                <a:spcPct val="0"/>
              </a:spcBef>
              <a:buAutoNum type="arabicPeriod" startAt="1"/>
            </a:pPr>
            <a:r>
              <a:rPr lang="en-US" b="true" sz="1200">
                <a:solidFill>
                  <a:srgbClr val="000000"/>
                </a:solidFill>
                <a:latin typeface="Roya Bold"/>
                <a:ea typeface="Roya Bold"/>
                <a:cs typeface="Roya Bold"/>
                <a:sym typeface="Roya Bold"/>
              </a:rPr>
              <a:t>At this point the devices or sensors embedded in them collect data from the environment around them, and this data may vary according to the type of sensors</a:t>
            </a:r>
          </a:p>
          <a:p>
            <a:pPr algn="l">
              <a:lnSpc>
                <a:spcPts val="1679"/>
              </a:lnSpc>
              <a:spcBef>
                <a:spcPct val="0"/>
              </a:spcBef>
            </a:pPr>
          </a:p>
          <a:p>
            <a:pPr algn="l">
              <a:lnSpc>
                <a:spcPts val="1679"/>
              </a:lnSpc>
              <a:spcBef>
                <a:spcPct val="0"/>
              </a:spcBef>
            </a:pPr>
            <a:r>
              <a:rPr lang="en-US" b="true" sz="1200">
                <a:solidFill>
                  <a:srgbClr val="000000"/>
                </a:solidFill>
                <a:latin typeface="Roya Bold"/>
                <a:ea typeface="Roya Bold"/>
                <a:cs typeface="Roya Bold"/>
                <a:sym typeface="Roya Bold"/>
              </a:rPr>
              <a:t>There is a great variety of sensors whether for heat, sound, light or pressure and humidity sensors.... etc.</a:t>
            </a:r>
          </a:p>
          <a:p>
            <a:pPr algn="l">
              <a:lnSpc>
                <a:spcPts val="1679"/>
              </a:lnSpc>
              <a:spcBef>
                <a:spcPct val="0"/>
              </a:spcBef>
            </a:pPr>
          </a:p>
          <a:p>
            <a:pPr algn="l">
              <a:lnSpc>
                <a:spcPts val="1679"/>
              </a:lnSpc>
              <a:spcBef>
                <a:spcPct val="0"/>
              </a:spcBef>
            </a:pPr>
            <a:r>
              <a:rPr lang="en-US" b="true" sz="1200">
                <a:solidFill>
                  <a:srgbClr val="000000"/>
                </a:solidFill>
                <a:latin typeface="Roya Bold"/>
                <a:ea typeface="Roya Bold"/>
                <a:cs typeface="Roya Bold"/>
                <a:sym typeface="Roya Bold"/>
              </a:rPr>
              <a:t>It is possible to calculate your mobile phone within these devices, it also has a number of sensors capable of collecting, marking and transmitting data, but IoT devices are usually more specialized and focused than your mobile phone.</a:t>
            </a:r>
          </a:p>
          <a:p>
            <a:pPr algn="l">
              <a:lnSpc>
                <a:spcPts val="1679"/>
              </a:lnSpc>
              <a:spcBef>
                <a:spcPct val="0"/>
              </a:spcBef>
            </a:pPr>
          </a:p>
          <a:p>
            <a:pPr algn="l">
              <a:lnSpc>
                <a:spcPts val="1679"/>
              </a:lnSpc>
              <a:spcBef>
                <a:spcPct val="0"/>
              </a:spcBef>
            </a:pPr>
            <a:r>
              <a:rPr lang="en-US" b="true" sz="1200">
                <a:solidFill>
                  <a:srgbClr val="000000"/>
                </a:solidFill>
                <a:latin typeface="Roya Bold"/>
                <a:ea typeface="Roya Bold"/>
                <a:cs typeface="Roya Bold"/>
                <a:sym typeface="Roya Bold"/>
              </a:rPr>
              <a:t>The outputs of this process may be very different, they may be complex or simple, they may be just numbers showing temperatures or atmospheric pressure, and they may be images or videos as needed.</a:t>
            </a:r>
          </a:p>
        </p:txBody>
      </p:sp>
      <p:sp>
        <p:nvSpPr>
          <p:cNvPr name="AutoShape 5" id="5"/>
          <p:cNvSpPr/>
          <p:nvPr/>
        </p:nvSpPr>
        <p:spPr>
          <a:xfrm>
            <a:off x="189000" y="5365050"/>
            <a:ext cx="7182000" cy="0"/>
          </a:xfrm>
          <a:prstGeom prst="line">
            <a:avLst/>
          </a:prstGeom>
          <a:ln cap="flat" w="38100">
            <a:solidFill>
              <a:srgbClr val="000000"/>
            </a:solidFill>
            <a:prstDash val="solid"/>
            <a:headEnd type="none" len="sm" w="sm"/>
            <a:tailEnd type="none" len="sm" w="sm"/>
          </a:ln>
        </p:spPr>
      </p:sp>
      <p:sp>
        <p:nvSpPr>
          <p:cNvPr name="TextBox 6" id="6"/>
          <p:cNvSpPr txBox="true"/>
          <p:nvPr/>
        </p:nvSpPr>
        <p:spPr>
          <a:xfrm rot="0">
            <a:off x="283500" y="5698425"/>
            <a:ext cx="6993000" cy="1874520"/>
          </a:xfrm>
          <a:prstGeom prst="rect">
            <a:avLst/>
          </a:prstGeom>
        </p:spPr>
        <p:txBody>
          <a:bodyPr anchor="t" rtlCol="false" tIns="0" lIns="0" bIns="0" rIns="0">
            <a:spAutoFit/>
          </a:bodyPr>
          <a:lstStyle/>
          <a:p>
            <a:pPr algn="l">
              <a:lnSpc>
                <a:spcPts val="1679"/>
              </a:lnSpc>
              <a:spcBef>
                <a:spcPct val="0"/>
              </a:spcBef>
            </a:pPr>
            <a:r>
              <a:rPr lang="en-US" sz="1200">
                <a:solidFill>
                  <a:srgbClr val="000000"/>
                </a:solidFill>
                <a:latin typeface="Roya"/>
                <a:ea typeface="Roya"/>
                <a:cs typeface="Roya"/>
                <a:sym typeface="Roya"/>
              </a:rPr>
              <a:t>3. </a:t>
            </a:r>
            <a:r>
              <a:rPr lang="en-US" b="true" sz="1200">
                <a:solidFill>
                  <a:srgbClr val="000000"/>
                </a:solidFill>
                <a:latin typeface="Roya Bold"/>
                <a:ea typeface="Roya Bold"/>
                <a:cs typeface="Roya Bold"/>
                <a:sym typeface="Roya Bold"/>
              </a:rPr>
              <a:t>Data collected by sensors is processed and stored by the cloud at this stage, and this is the effective step by which the machine or device understands the meaning of this data.</a:t>
            </a:r>
          </a:p>
          <a:p>
            <a:pPr algn="l">
              <a:lnSpc>
                <a:spcPts val="1679"/>
              </a:lnSpc>
              <a:spcBef>
                <a:spcPct val="0"/>
              </a:spcBef>
            </a:pPr>
          </a:p>
          <a:p>
            <a:pPr algn="l">
              <a:lnSpc>
                <a:spcPts val="1679"/>
              </a:lnSpc>
              <a:spcBef>
                <a:spcPct val="0"/>
              </a:spcBef>
            </a:pPr>
            <a:r>
              <a:rPr lang="en-US" b="true" sz="1200">
                <a:solidFill>
                  <a:srgbClr val="000000"/>
                </a:solidFill>
                <a:latin typeface="Roya Bold"/>
                <a:ea typeface="Roya Bold"/>
                <a:cs typeface="Roya Bold"/>
                <a:sym typeface="Roya Bold"/>
              </a:rPr>
              <a:t>This stage is also the one that determines how intelligent these devices are, as the more sophisticated and smarter technologies are used.</a:t>
            </a:r>
          </a:p>
          <a:p>
            <a:pPr algn="l">
              <a:lnSpc>
                <a:spcPts val="1679"/>
              </a:lnSpc>
              <a:spcBef>
                <a:spcPct val="0"/>
              </a:spcBef>
            </a:pPr>
          </a:p>
          <a:p>
            <a:pPr algn="l">
              <a:lnSpc>
                <a:spcPts val="1679"/>
              </a:lnSpc>
              <a:spcBef>
                <a:spcPct val="0"/>
              </a:spcBef>
            </a:pPr>
            <a:r>
              <a:rPr lang="en-US" b="true" sz="1200">
                <a:solidFill>
                  <a:srgbClr val="000000"/>
                </a:solidFill>
                <a:latin typeface="Roya Bold"/>
                <a:ea typeface="Roya Bold"/>
                <a:cs typeface="Roya Bold"/>
                <a:sym typeface="Roya Bold"/>
              </a:rPr>
              <a:t>Such as Machine Learning, Deep Learning, Artificial Neural Networks, the smarter they are, and better able to successfully perceive the environment around them.</a:t>
            </a:r>
          </a:p>
          <a:p>
            <a:pPr algn="l">
              <a:lnSpc>
                <a:spcPts val="1679"/>
              </a:lnSpc>
              <a:spcBef>
                <a:spcPct val="0"/>
              </a:spcBef>
            </a:pPr>
          </a:p>
        </p:txBody>
      </p:sp>
      <p:sp>
        <p:nvSpPr>
          <p:cNvPr name="AutoShape 7" id="7"/>
          <p:cNvSpPr/>
          <p:nvPr/>
        </p:nvSpPr>
        <p:spPr>
          <a:xfrm>
            <a:off x="189000" y="7798932"/>
            <a:ext cx="7182000" cy="0"/>
          </a:xfrm>
          <a:prstGeom prst="line">
            <a:avLst/>
          </a:prstGeom>
          <a:ln cap="flat" w="38100">
            <a:solidFill>
              <a:srgbClr val="000000"/>
            </a:solidFill>
            <a:prstDash val="solid"/>
            <a:headEnd type="none" len="sm" w="sm"/>
            <a:tailEnd type="none" len="sm" w="sm"/>
          </a:ln>
        </p:spPr>
      </p:sp>
      <p:sp>
        <p:nvSpPr>
          <p:cNvPr name="TextBox 8" id="8"/>
          <p:cNvSpPr txBox="true"/>
          <p:nvPr/>
        </p:nvSpPr>
        <p:spPr>
          <a:xfrm rot="0">
            <a:off x="283500" y="8058720"/>
            <a:ext cx="6993000" cy="1245870"/>
          </a:xfrm>
          <a:prstGeom prst="rect">
            <a:avLst/>
          </a:prstGeom>
        </p:spPr>
        <p:txBody>
          <a:bodyPr anchor="t" rtlCol="false" tIns="0" lIns="0" bIns="0" rIns="0">
            <a:spAutoFit/>
          </a:bodyPr>
          <a:lstStyle/>
          <a:p>
            <a:pPr algn="l">
              <a:lnSpc>
                <a:spcPts val="1679"/>
              </a:lnSpc>
              <a:spcBef>
                <a:spcPct val="0"/>
              </a:spcBef>
            </a:pPr>
            <a:r>
              <a:rPr lang="en-US" b="true" sz="1200">
                <a:solidFill>
                  <a:srgbClr val="000000"/>
                </a:solidFill>
                <a:latin typeface="Roya Bold"/>
                <a:ea typeface="Roya Bold"/>
                <a:cs typeface="Roya Bold"/>
                <a:sym typeface="Roya Bold"/>
              </a:rPr>
              <a:t>4. </a:t>
            </a:r>
            <a:r>
              <a:rPr lang="en-US" b="true" sz="1200">
                <a:solidFill>
                  <a:srgbClr val="000000"/>
                </a:solidFill>
                <a:latin typeface="Roya Bold"/>
                <a:ea typeface="Roya Bold"/>
                <a:cs typeface="Roya Bold"/>
                <a:sym typeface="Roya Bold"/>
              </a:rPr>
              <a:t>At this stage data and outputs are converted into a form that can be evaluated and understood by the user; Whether this method is through an app or through text messages, alerts or others.</a:t>
            </a:r>
          </a:p>
          <a:p>
            <a:pPr algn="l">
              <a:lnSpc>
                <a:spcPts val="1679"/>
              </a:lnSpc>
              <a:spcBef>
                <a:spcPct val="0"/>
              </a:spcBef>
            </a:pPr>
          </a:p>
          <a:p>
            <a:pPr algn="l">
              <a:lnSpc>
                <a:spcPts val="1679"/>
              </a:lnSpc>
              <a:spcBef>
                <a:spcPct val="0"/>
              </a:spcBef>
            </a:pPr>
            <a:r>
              <a:rPr lang="en-US" b="true" sz="1200">
                <a:solidFill>
                  <a:srgbClr val="000000"/>
                </a:solidFill>
                <a:latin typeface="Roya Bold"/>
                <a:ea typeface="Roya Bold"/>
                <a:cs typeface="Roya Bold"/>
                <a:sym typeface="Roya Bold"/>
              </a:rPr>
              <a:t>Often, this UI not only informs people about what it has done or will do, it may even show them the data and make them choose from several options.</a:t>
            </a:r>
          </a:p>
        </p:txBody>
      </p:sp>
      <p:sp>
        <p:nvSpPr>
          <p:cNvPr name="TextBox 9" id="9"/>
          <p:cNvSpPr txBox="true"/>
          <p:nvPr/>
        </p:nvSpPr>
        <p:spPr>
          <a:xfrm rot="0">
            <a:off x="6803226" y="9723690"/>
            <a:ext cx="347186" cy="542925"/>
          </a:xfrm>
          <a:prstGeom prst="rect">
            <a:avLst/>
          </a:prstGeom>
        </p:spPr>
        <p:txBody>
          <a:bodyPr anchor="t" rtlCol="false" tIns="0" lIns="0" bIns="0" rIns="0">
            <a:spAutoFit/>
          </a:bodyPr>
          <a:lstStyle/>
          <a:p>
            <a:pPr algn="ctr">
              <a:lnSpc>
                <a:spcPts val="4200"/>
              </a:lnSpc>
              <a:spcBef>
                <a:spcPct val="0"/>
              </a:spcBef>
            </a:pPr>
            <a:r>
              <a:rPr lang="en-US" b="true" sz="3000">
                <a:solidFill>
                  <a:srgbClr val="AF7037"/>
                </a:solidFill>
                <a:latin typeface="Boston Angel Bold"/>
                <a:ea typeface="Boston Angel Bold"/>
                <a:cs typeface="Boston Angel Bold"/>
                <a:sym typeface="Boston Angel Bold"/>
              </a:rPr>
              <a:t>06</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AF8F2"/>
        </a:solidFill>
      </p:bgPr>
    </p:bg>
    <p:spTree>
      <p:nvGrpSpPr>
        <p:cNvPr id="1" name=""/>
        <p:cNvGrpSpPr/>
        <p:nvPr/>
      </p:nvGrpSpPr>
      <p:grpSpPr>
        <a:xfrm>
          <a:off x="0" y="0"/>
          <a:ext cx="0" cy="0"/>
          <a:chOff x="0" y="0"/>
          <a:chExt cx="0" cy="0"/>
        </a:xfrm>
      </p:grpSpPr>
      <p:sp>
        <p:nvSpPr>
          <p:cNvPr name="AutoShape 2" id="2"/>
          <p:cNvSpPr/>
          <p:nvPr/>
        </p:nvSpPr>
        <p:spPr>
          <a:xfrm>
            <a:off x="756000" y="1437988"/>
            <a:ext cx="2419200" cy="0"/>
          </a:xfrm>
          <a:prstGeom prst="line">
            <a:avLst/>
          </a:prstGeom>
          <a:ln cap="flat" w="19050">
            <a:solidFill>
              <a:srgbClr val="DDD1B8"/>
            </a:solidFill>
            <a:prstDash val="solid"/>
            <a:headEnd type="none" len="sm" w="sm"/>
            <a:tailEnd type="none" len="sm" w="sm"/>
          </a:ln>
        </p:spPr>
      </p:sp>
      <p:sp>
        <p:nvSpPr>
          <p:cNvPr name="TextBox 3" id="3"/>
          <p:cNvSpPr txBox="true"/>
          <p:nvPr/>
        </p:nvSpPr>
        <p:spPr>
          <a:xfrm rot="0">
            <a:off x="756000" y="736950"/>
            <a:ext cx="3024000" cy="474345"/>
          </a:xfrm>
          <a:prstGeom prst="rect">
            <a:avLst/>
          </a:prstGeom>
        </p:spPr>
        <p:txBody>
          <a:bodyPr anchor="t" rtlCol="false" tIns="0" lIns="0" bIns="0" rIns="0">
            <a:spAutoFit/>
          </a:bodyPr>
          <a:lstStyle/>
          <a:p>
            <a:pPr algn="l">
              <a:lnSpc>
                <a:spcPts val="3540"/>
              </a:lnSpc>
            </a:pPr>
            <a:r>
              <a:rPr lang="en-US" b="true" sz="3000" spc="56">
                <a:solidFill>
                  <a:srgbClr val="AF7037"/>
                </a:solidFill>
                <a:latin typeface="Boston Angel Bold"/>
                <a:ea typeface="Boston Angel Bold"/>
                <a:cs typeface="Boston Angel Bold"/>
                <a:sym typeface="Boston Angel Bold"/>
              </a:rPr>
              <a:t>IOT USES</a:t>
            </a:r>
          </a:p>
        </p:txBody>
      </p:sp>
      <p:sp>
        <p:nvSpPr>
          <p:cNvPr name="TextBox 4" id="4"/>
          <p:cNvSpPr txBox="true"/>
          <p:nvPr/>
        </p:nvSpPr>
        <p:spPr>
          <a:xfrm rot="0">
            <a:off x="6152852" y="9946839"/>
            <a:ext cx="651148" cy="474345"/>
          </a:xfrm>
          <a:prstGeom prst="rect">
            <a:avLst/>
          </a:prstGeom>
        </p:spPr>
        <p:txBody>
          <a:bodyPr anchor="t" rtlCol="false" tIns="0" lIns="0" bIns="0" rIns="0">
            <a:spAutoFit/>
          </a:bodyPr>
          <a:lstStyle/>
          <a:p>
            <a:pPr algn="ctr">
              <a:lnSpc>
                <a:spcPts val="3540"/>
              </a:lnSpc>
            </a:pPr>
            <a:r>
              <a:rPr lang="en-US" b="true" sz="3000">
                <a:solidFill>
                  <a:srgbClr val="AF7037"/>
                </a:solidFill>
                <a:latin typeface="Boston Angel Bold"/>
                <a:ea typeface="Boston Angel Bold"/>
                <a:cs typeface="Boston Angel Bold"/>
                <a:sym typeface="Boston Angel Bold"/>
              </a:rPr>
              <a:t>07</a:t>
            </a:r>
          </a:p>
        </p:txBody>
      </p:sp>
      <p:grpSp>
        <p:nvGrpSpPr>
          <p:cNvPr name="Group 5" id="5"/>
          <p:cNvGrpSpPr/>
          <p:nvPr/>
        </p:nvGrpSpPr>
        <p:grpSpPr>
          <a:xfrm rot="0">
            <a:off x="90787" y="1742112"/>
            <a:ext cx="1684827" cy="556432"/>
            <a:chOff x="0" y="0"/>
            <a:chExt cx="603804" cy="199412"/>
          </a:xfrm>
        </p:grpSpPr>
        <p:sp>
          <p:nvSpPr>
            <p:cNvPr name="Freeform 6" id="6"/>
            <p:cNvSpPr/>
            <p:nvPr/>
          </p:nvSpPr>
          <p:spPr>
            <a:xfrm flipH="false" flipV="false" rot="0">
              <a:off x="0" y="0"/>
              <a:ext cx="603804" cy="199413"/>
            </a:xfrm>
            <a:custGeom>
              <a:avLst/>
              <a:gdLst/>
              <a:ahLst/>
              <a:cxnLst/>
              <a:rect r="r" b="b" t="t" l="l"/>
              <a:pathLst>
                <a:path h="199413" w="603804">
                  <a:moveTo>
                    <a:pt x="99706" y="0"/>
                  </a:moveTo>
                  <a:lnTo>
                    <a:pt x="504098" y="0"/>
                  </a:lnTo>
                  <a:cubicBezTo>
                    <a:pt x="559164" y="0"/>
                    <a:pt x="603804" y="44640"/>
                    <a:pt x="603804" y="99706"/>
                  </a:cubicBezTo>
                  <a:lnTo>
                    <a:pt x="603804" y="99706"/>
                  </a:lnTo>
                  <a:cubicBezTo>
                    <a:pt x="603804" y="154772"/>
                    <a:pt x="559164" y="199413"/>
                    <a:pt x="504098" y="199413"/>
                  </a:cubicBezTo>
                  <a:lnTo>
                    <a:pt x="99706" y="199413"/>
                  </a:lnTo>
                  <a:cubicBezTo>
                    <a:pt x="44640" y="199413"/>
                    <a:pt x="0" y="154772"/>
                    <a:pt x="0" y="99706"/>
                  </a:cubicBezTo>
                  <a:lnTo>
                    <a:pt x="0" y="99706"/>
                  </a:lnTo>
                  <a:cubicBezTo>
                    <a:pt x="0" y="44640"/>
                    <a:pt x="44640" y="0"/>
                    <a:pt x="99706" y="0"/>
                  </a:cubicBezTo>
                  <a:close/>
                </a:path>
              </a:pathLst>
            </a:custGeom>
            <a:ln w="19050" cap="rnd">
              <a:solidFill>
                <a:srgbClr val="AF7037"/>
              </a:solidFill>
              <a:prstDash val="solid"/>
              <a:round/>
            </a:ln>
          </p:spPr>
        </p:sp>
        <p:sp>
          <p:nvSpPr>
            <p:cNvPr name="TextBox 7" id="7"/>
            <p:cNvSpPr txBox="true"/>
            <p:nvPr/>
          </p:nvSpPr>
          <p:spPr>
            <a:xfrm>
              <a:off x="0" y="-28575"/>
              <a:ext cx="603804" cy="227987"/>
            </a:xfrm>
            <a:prstGeom prst="rect">
              <a:avLst/>
            </a:prstGeom>
          </p:spPr>
          <p:txBody>
            <a:bodyPr anchor="ctr" rtlCol="false" tIns="50800" lIns="50800" bIns="50800" rIns="50800"/>
            <a:lstStyle/>
            <a:p>
              <a:pPr algn="ctr">
                <a:lnSpc>
                  <a:spcPts val="1959"/>
                </a:lnSpc>
              </a:pPr>
            </a:p>
          </p:txBody>
        </p:sp>
      </p:grpSp>
      <p:sp>
        <p:nvSpPr>
          <p:cNvPr name="TextBox 8" id="8"/>
          <p:cNvSpPr txBox="true"/>
          <p:nvPr/>
        </p:nvSpPr>
        <p:spPr>
          <a:xfrm rot="0">
            <a:off x="155645" y="1847925"/>
            <a:ext cx="1555112" cy="306705"/>
          </a:xfrm>
          <a:prstGeom prst="rect">
            <a:avLst/>
          </a:prstGeom>
        </p:spPr>
        <p:txBody>
          <a:bodyPr anchor="t" rtlCol="false" tIns="0" lIns="0" bIns="0" rIns="0">
            <a:spAutoFit/>
          </a:bodyPr>
          <a:lstStyle/>
          <a:p>
            <a:pPr algn="ctr">
              <a:lnSpc>
                <a:spcPts val="2519"/>
              </a:lnSpc>
            </a:pPr>
            <a:r>
              <a:rPr lang="en-US" sz="1799">
                <a:solidFill>
                  <a:srgbClr val="231F20"/>
                </a:solidFill>
                <a:latin typeface="Alama Bold"/>
                <a:ea typeface="Alama Bold"/>
                <a:cs typeface="Alama Bold"/>
                <a:sym typeface="Alama Bold"/>
              </a:rPr>
              <a:t>health</a:t>
            </a:r>
          </a:p>
        </p:txBody>
      </p:sp>
      <p:sp>
        <p:nvSpPr>
          <p:cNvPr name="TextBox 9" id="9"/>
          <p:cNvSpPr txBox="true"/>
          <p:nvPr/>
        </p:nvSpPr>
        <p:spPr>
          <a:xfrm rot="0">
            <a:off x="1922109" y="1773089"/>
            <a:ext cx="5352790" cy="1245936"/>
          </a:xfrm>
          <a:prstGeom prst="rect">
            <a:avLst/>
          </a:prstGeom>
        </p:spPr>
        <p:txBody>
          <a:bodyPr anchor="t" rtlCol="false" tIns="0" lIns="0" bIns="0" rIns="0">
            <a:spAutoFit/>
          </a:bodyPr>
          <a:lstStyle/>
          <a:p>
            <a:pPr algn="just">
              <a:lnSpc>
                <a:spcPts val="1676"/>
              </a:lnSpc>
            </a:pPr>
            <a:r>
              <a:rPr lang="en-US" sz="1197" b="true">
                <a:solidFill>
                  <a:srgbClr val="231F20"/>
                </a:solidFill>
                <a:latin typeface="Roya Bold"/>
                <a:ea typeface="Roya Bold"/>
                <a:cs typeface="Roya Bold"/>
                <a:sym typeface="Roya Bold"/>
              </a:rPr>
              <a:t>The field of medicine and health care has been highly sought after by IoT technology, because it can provide higher quality and efficient health care both for patients and for the infected. One of the most famous examples of this smart watch is measuring blood pressure, heart rate and sleep style in individuals.</a:t>
            </a:r>
          </a:p>
          <a:p>
            <a:pPr algn="just">
              <a:lnSpc>
                <a:spcPts val="1676"/>
              </a:lnSpc>
            </a:pPr>
          </a:p>
        </p:txBody>
      </p:sp>
      <p:grpSp>
        <p:nvGrpSpPr>
          <p:cNvPr name="Group 10" id="10"/>
          <p:cNvGrpSpPr/>
          <p:nvPr/>
        </p:nvGrpSpPr>
        <p:grpSpPr>
          <a:xfrm rot="0">
            <a:off x="90787" y="3399273"/>
            <a:ext cx="1684827" cy="556432"/>
            <a:chOff x="0" y="0"/>
            <a:chExt cx="603804" cy="199412"/>
          </a:xfrm>
        </p:grpSpPr>
        <p:sp>
          <p:nvSpPr>
            <p:cNvPr name="Freeform 11" id="11"/>
            <p:cNvSpPr/>
            <p:nvPr/>
          </p:nvSpPr>
          <p:spPr>
            <a:xfrm flipH="false" flipV="false" rot="0">
              <a:off x="0" y="0"/>
              <a:ext cx="603804" cy="199413"/>
            </a:xfrm>
            <a:custGeom>
              <a:avLst/>
              <a:gdLst/>
              <a:ahLst/>
              <a:cxnLst/>
              <a:rect r="r" b="b" t="t" l="l"/>
              <a:pathLst>
                <a:path h="199413" w="603804">
                  <a:moveTo>
                    <a:pt x="99706" y="0"/>
                  </a:moveTo>
                  <a:lnTo>
                    <a:pt x="504098" y="0"/>
                  </a:lnTo>
                  <a:cubicBezTo>
                    <a:pt x="559164" y="0"/>
                    <a:pt x="603804" y="44640"/>
                    <a:pt x="603804" y="99706"/>
                  </a:cubicBezTo>
                  <a:lnTo>
                    <a:pt x="603804" y="99706"/>
                  </a:lnTo>
                  <a:cubicBezTo>
                    <a:pt x="603804" y="154772"/>
                    <a:pt x="559164" y="199413"/>
                    <a:pt x="504098" y="199413"/>
                  </a:cubicBezTo>
                  <a:lnTo>
                    <a:pt x="99706" y="199413"/>
                  </a:lnTo>
                  <a:cubicBezTo>
                    <a:pt x="44640" y="199413"/>
                    <a:pt x="0" y="154772"/>
                    <a:pt x="0" y="99706"/>
                  </a:cubicBezTo>
                  <a:lnTo>
                    <a:pt x="0" y="99706"/>
                  </a:lnTo>
                  <a:cubicBezTo>
                    <a:pt x="0" y="44640"/>
                    <a:pt x="44640" y="0"/>
                    <a:pt x="99706" y="0"/>
                  </a:cubicBezTo>
                  <a:close/>
                </a:path>
              </a:pathLst>
            </a:custGeom>
            <a:ln w="19050" cap="rnd">
              <a:solidFill>
                <a:srgbClr val="AF7037"/>
              </a:solidFill>
              <a:prstDash val="solid"/>
              <a:round/>
            </a:ln>
          </p:spPr>
        </p:sp>
        <p:sp>
          <p:nvSpPr>
            <p:cNvPr name="TextBox 12" id="12"/>
            <p:cNvSpPr txBox="true"/>
            <p:nvPr/>
          </p:nvSpPr>
          <p:spPr>
            <a:xfrm>
              <a:off x="0" y="-28575"/>
              <a:ext cx="603804" cy="227987"/>
            </a:xfrm>
            <a:prstGeom prst="rect">
              <a:avLst/>
            </a:prstGeom>
          </p:spPr>
          <p:txBody>
            <a:bodyPr anchor="ctr" rtlCol="false" tIns="50800" lIns="50800" bIns="50800" rIns="50800"/>
            <a:lstStyle/>
            <a:p>
              <a:pPr algn="ctr">
                <a:lnSpc>
                  <a:spcPts val="1959"/>
                </a:lnSpc>
              </a:pPr>
            </a:p>
          </p:txBody>
        </p:sp>
      </p:grpSp>
      <p:sp>
        <p:nvSpPr>
          <p:cNvPr name="TextBox 13" id="13"/>
          <p:cNvSpPr txBox="true"/>
          <p:nvPr/>
        </p:nvSpPr>
        <p:spPr>
          <a:xfrm rot="0">
            <a:off x="90787" y="3415320"/>
            <a:ext cx="1555112" cy="540385"/>
          </a:xfrm>
          <a:prstGeom prst="rect">
            <a:avLst/>
          </a:prstGeom>
        </p:spPr>
        <p:txBody>
          <a:bodyPr anchor="t" rtlCol="false" tIns="0" lIns="0" bIns="0" rIns="0">
            <a:spAutoFit/>
          </a:bodyPr>
          <a:lstStyle/>
          <a:p>
            <a:pPr algn="ctr">
              <a:lnSpc>
                <a:spcPts val="2239"/>
              </a:lnSpc>
            </a:pPr>
            <a:r>
              <a:rPr lang="en-US" sz="1599">
                <a:solidFill>
                  <a:srgbClr val="231F20"/>
                </a:solidFill>
                <a:latin typeface="Alama Bold"/>
                <a:ea typeface="Alama Bold"/>
                <a:cs typeface="Alama Bold"/>
                <a:sym typeface="Alama Bold"/>
              </a:rPr>
              <a:t>Homeware Field</a:t>
            </a:r>
          </a:p>
        </p:txBody>
      </p:sp>
      <p:sp>
        <p:nvSpPr>
          <p:cNvPr name="TextBox 14" id="14"/>
          <p:cNvSpPr txBox="true"/>
          <p:nvPr/>
        </p:nvSpPr>
        <p:spPr>
          <a:xfrm rot="0">
            <a:off x="1922109" y="3226598"/>
            <a:ext cx="5352790" cy="1036320"/>
          </a:xfrm>
          <a:prstGeom prst="rect">
            <a:avLst/>
          </a:prstGeom>
        </p:spPr>
        <p:txBody>
          <a:bodyPr anchor="t" rtlCol="false" tIns="0" lIns="0" bIns="0" rIns="0">
            <a:spAutoFit/>
          </a:bodyPr>
          <a:lstStyle/>
          <a:p>
            <a:pPr algn="just">
              <a:lnSpc>
                <a:spcPts val="1679"/>
              </a:lnSpc>
            </a:pPr>
            <a:r>
              <a:rPr lang="en-US" sz="1200" b="true">
                <a:solidFill>
                  <a:srgbClr val="231F20"/>
                </a:solidFill>
                <a:latin typeface="Roya Bold"/>
                <a:ea typeface="Roya Bold"/>
                <a:cs typeface="Roya Bold"/>
                <a:sym typeface="Roya Bold"/>
              </a:rPr>
              <a:t>Perhaps one of the most popular ideas and perceptions of IoT is being a way to connect all home devices and machines to a single network.</a:t>
            </a:r>
          </a:p>
          <a:p>
            <a:pPr algn="just">
              <a:lnSpc>
                <a:spcPts val="1679"/>
              </a:lnSpc>
            </a:pPr>
            <a:r>
              <a:rPr lang="en-US" sz="1200" b="true">
                <a:solidFill>
                  <a:srgbClr val="231F20"/>
                </a:solidFill>
                <a:latin typeface="Roya Bold"/>
                <a:ea typeface="Roya Bold"/>
                <a:cs typeface="Roya Bold"/>
                <a:sym typeface="Roya Bold"/>
              </a:rPr>
              <a:t>Besides these traditional and well-known benefits, IoT also helps to save and rationalize energy consumption by monitoring the functioning of devices, lighting, conditioners and others.</a:t>
            </a:r>
          </a:p>
        </p:txBody>
      </p:sp>
      <p:grpSp>
        <p:nvGrpSpPr>
          <p:cNvPr name="Group 15" id="15"/>
          <p:cNvGrpSpPr/>
          <p:nvPr/>
        </p:nvGrpSpPr>
        <p:grpSpPr>
          <a:xfrm rot="0">
            <a:off x="25930" y="4959511"/>
            <a:ext cx="1684827" cy="556432"/>
            <a:chOff x="0" y="0"/>
            <a:chExt cx="603804" cy="199412"/>
          </a:xfrm>
        </p:grpSpPr>
        <p:sp>
          <p:nvSpPr>
            <p:cNvPr name="Freeform 16" id="16"/>
            <p:cNvSpPr/>
            <p:nvPr/>
          </p:nvSpPr>
          <p:spPr>
            <a:xfrm flipH="false" flipV="false" rot="0">
              <a:off x="0" y="0"/>
              <a:ext cx="603804" cy="199413"/>
            </a:xfrm>
            <a:custGeom>
              <a:avLst/>
              <a:gdLst/>
              <a:ahLst/>
              <a:cxnLst/>
              <a:rect r="r" b="b" t="t" l="l"/>
              <a:pathLst>
                <a:path h="199413" w="603804">
                  <a:moveTo>
                    <a:pt x="99706" y="0"/>
                  </a:moveTo>
                  <a:lnTo>
                    <a:pt x="504098" y="0"/>
                  </a:lnTo>
                  <a:cubicBezTo>
                    <a:pt x="559164" y="0"/>
                    <a:pt x="603804" y="44640"/>
                    <a:pt x="603804" y="99706"/>
                  </a:cubicBezTo>
                  <a:lnTo>
                    <a:pt x="603804" y="99706"/>
                  </a:lnTo>
                  <a:cubicBezTo>
                    <a:pt x="603804" y="154772"/>
                    <a:pt x="559164" y="199413"/>
                    <a:pt x="504098" y="199413"/>
                  </a:cubicBezTo>
                  <a:lnTo>
                    <a:pt x="99706" y="199413"/>
                  </a:lnTo>
                  <a:cubicBezTo>
                    <a:pt x="44640" y="199413"/>
                    <a:pt x="0" y="154772"/>
                    <a:pt x="0" y="99706"/>
                  </a:cubicBezTo>
                  <a:lnTo>
                    <a:pt x="0" y="99706"/>
                  </a:lnTo>
                  <a:cubicBezTo>
                    <a:pt x="0" y="44640"/>
                    <a:pt x="44640" y="0"/>
                    <a:pt x="99706" y="0"/>
                  </a:cubicBezTo>
                  <a:close/>
                </a:path>
              </a:pathLst>
            </a:custGeom>
            <a:ln w="19050" cap="rnd">
              <a:solidFill>
                <a:srgbClr val="AF7037"/>
              </a:solidFill>
              <a:prstDash val="solid"/>
              <a:round/>
            </a:ln>
          </p:spPr>
        </p:sp>
        <p:sp>
          <p:nvSpPr>
            <p:cNvPr name="TextBox 17" id="17"/>
            <p:cNvSpPr txBox="true"/>
            <p:nvPr/>
          </p:nvSpPr>
          <p:spPr>
            <a:xfrm>
              <a:off x="0" y="-28575"/>
              <a:ext cx="603804" cy="227987"/>
            </a:xfrm>
            <a:prstGeom prst="rect">
              <a:avLst/>
            </a:prstGeom>
          </p:spPr>
          <p:txBody>
            <a:bodyPr anchor="ctr" rtlCol="false" tIns="50800" lIns="50800" bIns="50800" rIns="50800"/>
            <a:lstStyle/>
            <a:p>
              <a:pPr algn="ctr">
                <a:lnSpc>
                  <a:spcPts val="1959"/>
                </a:lnSpc>
              </a:pPr>
            </a:p>
          </p:txBody>
        </p:sp>
      </p:grpSp>
      <p:sp>
        <p:nvSpPr>
          <p:cNvPr name="TextBox 18" id="18"/>
          <p:cNvSpPr txBox="true"/>
          <p:nvPr/>
        </p:nvSpPr>
        <p:spPr>
          <a:xfrm rot="0">
            <a:off x="155645" y="5101245"/>
            <a:ext cx="1555112" cy="306705"/>
          </a:xfrm>
          <a:prstGeom prst="rect">
            <a:avLst/>
          </a:prstGeom>
        </p:spPr>
        <p:txBody>
          <a:bodyPr anchor="t" rtlCol="false" tIns="0" lIns="0" bIns="0" rIns="0">
            <a:spAutoFit/>
          </a:bodyPr>
          <a:lstStyle/>
          <a:p>
            <a:pPr algn="ctr">
              <a:lnSpc>
                <a:spcPts val="2519"/>
              </a:lnSpc>
            </a:pPr>
            <a:r>
              <a:rPr lang="en-US" sz="1799">
                <a:solidFill>
                  <a:srgbClr val="231F20"/>
                </a:solidFill>
                <a:latin typeface="Alama Bold"/>
                <a:ea typeface="Alama Bold"/>
                <a:cs typeface="Alama Bold"/>
                <a:sym typeface="Alama Bold"/>
              </a:rPr>
              <a:t>transport</a:t>
            </a:r>
          </a:p>
        </p:txBody>
      </p:sp>
      <p:sp>
        <p:nvSpPr>
          <p:cNvPr name="TextBox 19" id="19"/>
          <p:cNvSpPr txBox="true"/>
          <p:nvPr/>
        </p:nvSpPr>
        <p:spPr>
          <a:xfrm rot="0">
            <a:off x="1922109" y="5043777"/>
            <a:ext cx="5352790" cy="407670"/>
          </a:xfrm>
          <a:prstGeom prst="rect">
            <a:avLst/>
          </a:prstGeom>
        </p:spPr>
        <p:txBody>
          <a:bodyPr anchor="t" rtlCol="false" tIns="0" lIns="0" bIns="0" rIns="0">
            <a:spAutoFit/>
          </a:bodyPr>
          <a:lstStyle/>
          <a:p>
            <a:pPr algn="just">
              <a:lnSpc>
                <a:spcPts val="1680"/>
              </a:lnSpc>
            </a:pPr>
            <a:r>
              <a:rPr lang="en-US" sz="1200" b="true">
                <a:solidFill>
                  <a:srgbClr val="231F20"/>
                </a:solidFill>
                <a:latin typeface="Roya Bold"/>
                <a:ea typeface="Roya Bold"/>
                <a:cs typeface="Roya Bold"/>
                <a:sym typeface="Roya Bold"/>
              </a:rPr>
              <a:t>This technology aims to reduce or reduce road accidents, as well as make car journeys more fast, effective and of course safe.</a:t>
            </a:r>
          </a:p>
        </p:txBody>
      </p:sp>
      <p:sp>
        <p:nvSpPr>
          <p:cNvPr name="TextBox 20" id="20"/>
          <p:cNvSpPr txBox="true"/>
          <p:nvPr/>
        </p:nvSpPr>
        <p:spPr>
          <a:xfrm rot="0">
            <a:off x="2095054" y="6544874"/>
            <a:ext cx="5006899" cy="1036320"/>
          </a:xfrm>
          <a:prstGeom prst="rect">
            <a:avLst/>
          </a:prstGeom>
        </p:spPr>
        <p:txBody>
          <a:bodyPr anchor="t" rtlCol="false" tIns="0" lIns="0" bIns="0" rIns="0">
            <a:spAutoFit/>
          </a:bodyPr>
          <a:lstStyle/>
          <a:p>
            <a:pPr algn="just">
              <a:lnSpc>
                <a:spcPts val="1679"/>
              </a:lnSpc>
            </a:pPr>
            <a:r>
              <a:rPr lang="en-US" sz="1200" b="true">
                <a:solidFill>
                  <a:srgbClr val="231F20"/>
                </a:solidFill>
                <a:latin typeface="Roya Bold"/>
                <a:ea typeface="Roya Bold"/>
                <a:cs typeface="Roya Bold"/>
                <a:sym typeface="Roya Bold"/>
              </a:rPr>
              <a:t>Various industries have met with tremendous developments thanks to IOT technology, as the factory has become fully automatic by connecting machines and machines of manufacturing to each other, and putting man only as an observer.</a:t>
            </a:r>
          </a:p>
        </p:txBody>
      </p:sp>
      <p:grpSp>
        <p:nvGrpSpPr>
          <p:cNvPr name="Group 21" id="21"/>
          <p:cNvGrpSpPr/>
          <p:nvPr/>
        </p:nvGrpSpPr>
        <p:grpSpPr>
          <a:xfrm rot="0">
            <a:off x="90787" y="6687518"/>
            <a:ext cx="1684827" cy="556432"/>
            <a:chOff x="0" y="0"/>
            <a:chExt cx="603804" cy="199412"/>
          </a:xfrm>
        </p:grpSpPr>
        <p:sp>
          <p:nvSpPr>
            <p:cNvPr name="Freeform 22" id="22"/>
            <p:cNvSpPr/>
            <p:nvPr/>
          </p:nvSpPr>
          <p:spPr>
            <a:xfrm flipH="false" flipV="false" rot="0">
              <a:off x="0" y="0"/>
              <a:ext cx="603804" cy="199413"/>
            </a:xfrm>
            <a:custGeom>
              <a:avLst/>
              <a:gdLst/>
              <a:ahLst/>
              <a:cxnLst/>
              <a:rect r="r" b="b" t="t" l="l"/>
              <a:pathLst>
                <a:path h="199413" w="603804">
                  <a:moveTo>
                    <a:pt x="99706" y="0"/>
                  </a:moveTo>
                  <a:lnTo>
                    <a:pt x="504098" y="0"/>
                  </a:lnTo>
                  <a:cubicBezTo>
                    <a:pt x="559164" y="0"/>
                    <a:pt x="603804" y="44640"/>
                    <a:pt x="603804" y="99706"/>
                  </a:cubicBezTo>
                  <a:lnTo>
                    <a:pt x="603804" y="99706"/>
                  </a:lnTo>
                  <a:cubicBezTo>
                    <a:pt x="603804" y="154772"/>
                    <a:pt x="559164" y="199413"/>
                    <a:pt x="504098" y="199413"/>
                  </a:cubicBezTo>
                  <a:lnTo>
                    <a:pt x="99706" y="199413"/>
                  </a:lnTo>
                  <a:cubicBezTo>
                    <a:pt x="44640" y="199413"/>
                    <a:pt x="0" y="154772"/>
                    <a:pt x="0" y="99706"/>
                  </a:cubicBezTo>
                  <a:lnTo>
                    <a:pt x="0" y="99706"/>
                  </a:lnTo>
                  <a:cubicBezTo>
                    <a:pt x="0" y="44640"/>
                    <a:pt x="44640" y="0"/>
                    <a:pt x="99706" y="0"/>
                  </a:cubicBezTo>
                  <a:close/>
                </a:path>
              </a:pathLst>
            </a:custGeom>
            <a:ln w="19050" cap="rnd">
              <a:solidFill>
                <a:srgbClr val="AF7037"/>
              </a:solidFill>
              <a:prstDash val="solid"/>
              <a:round/>
            </a:ln>
          </p:spPr>
        </p:sp>
        <p:sp>
          <p:nvSpPr>
            <p:cNvPr name="TextBox 23" id="23"/>
            <p:cNvSpPr txBox="true"/>
            <p:nvPr/>
          </p:nvSpPr>
          <p:spPr>
            <a:xfrm>
              <a:off x="0" y="-28575"/>
              <a:ext cx="603804" cy="227987"/>
            </a:xfrm>
            <a:prstGeom prst="rect">
              <a:avLst/>
            </a:prstGeom>
          </p:spPr>
          <p:txBody>
            <a:bodyPr anchor="ctr" rtlCol="false" tIns="50800" lIns="50800" bIns="50800" rIns="50800"/>
            <a:lstStyle/>
            <a:p>
              <a:pPr algn="ctr">
                <a:lnSpc>
                  <a:spcPts val="1959"/>
                </a:lnSpc>
              </a:pPr>
            </a:p>
          </p:txBody>
        </p:sp>
      </p:grpSp>
      <p:sp>
        <p:nvSpPr>
          <p:cNvPr name="TextBox 24" id="24"/>
          <p:cNvSpPr txBox="true"/>
          <p:nvPr/>
        </p:nvSpPr>
        <p:spPr>
          <a:xfrm rot="0">
            <a:off x="155645" y="6793301"/>
            <a:ext cx="1555112" cy="306705"/>
          </a:xfrm>
          <a:prstGeom prst="rect">
            <a:avLst/>
          </a:prstGeom>
        </p:spPr>
        <p:txBody>
          <a:bodyPr anchor="t" rtlCol="false" tIns="0" lIns="0" bIns="0" rIns="0">
            <a:spAutoFit/>
          </a:bodyPr>
          <a:lstStyle/>
          <a:p>
            <a:pPr algn="ctr">
              <a:lnSpc>
                <a:spcPts val="2519"/>
              </a:lnSpc>
            </a:pPr>
            <a:r>
              <a:rPr lang="en-US" sz="1799">
                <a:solidFill>
                  <a:srgbClr val="231F20"/>
                </a:solidFill>
                <a:latin typeface="Alama Bold"/>
                <a:ea typeface="Alama Bold"/>
                <a:cs typeface="Alama Bold"/>
                <a:sym typeface="Alama Bold"/>
              </a:rPr>
              <a:t>industry</a:t>
            </a:r>
          </a:p>
        </p:txBody>
      </p:sp>
      <p:grpSp>
        <p:nvGrpSpPr>
          <p:cNvPr name="Group 25" id="25"/>
          <p:cNvGrpSpPr/>
          <p:nvPr/>
        </p:nvGrpSpPr>
        <p:grpSpPr>
          <a:xfrm rot="0">
            <a:off x="155645" y="8415464"/>
            <a:ext cx="1684827" cy="556432"/>
            <a:chOff x="0" y="0"/>
            <a:chExt cx="603804" cy="199412"/>
          </a:xfrm>
        </p:grpSpPr>
        <p:sp>
          <p:nvSpPr>
            <p:cNvPr name="Freeform 26" id="26"/>
            <p:cNvSpPr/>
            <p:nvPr/>
          </p:nvSpPr>
          <p:spPr>
            <a:xfrm flipH="false" flipV="false" rot="0">
              <a:off x="0" y="0"/>
              <a:ext cx="603804" cy="199413"/>
            </a:xfrm>
            <a:custGeom>
              <a:avLst/>
              <a:gdLst/>
              <a:ahLst/>
              <a:cxnLst/>
              <a:rect r="r" b="b" t="t" l="l"/>
              <a:pathLst>
                <a:path h="199413" w="603804">
                  <a:moveTo>
                    <a:pt x="99706" y="0"/>
                  </a:moveTo>
                  <a:lnTo>
                    <a:pt x="504098" y="0"/>
                  </a:lnTo>
                  <a:cubicBezTo>
                    <a:pt x="559164" y="0"/>
                    <a:pt x="603804" y="44640"/>
                    <a:pt x="603804" y="99706"/>
                  </a:cubicBezTo>
                  <a:lnTo>
                    <a:pt x="603804" y="99706"/>
                  </a:lnTo>
                  <a:cubicBezTo>
                    <a:pt x="603804" y="154772"/>
                    <a:pt x="559164" y="199413"/>
                    <a:pt x="504098" y="199413"/>
                  </a:cubicBezTo>
                  <a:lnTo>
                    <a:pt x="99706" y="199413"/>
                  </a:lnTo>
                  <a:cubicBezTo>
                    <a:pt x="44640" y="199413"/>
                    <a:pt x="0" y="154772"/>
                    <a:pt x="0" y="99706"/>
                  </a:cubicBezTo>
                  <a:lnTo>
                    <a:pt x="0" y="99706"/>
                  </a:lnTo>
                  <a:cubicBezTo>
                    <a:pt x="0" y="44640"/>
                    <a:pt x="44640" y="0"/>
                    <a:pt x="99706" y="0"/>
                  </a:cubicBezTo>
                  <a:close/>
                </a:path>
              </a:pathLst>
            </a:custGeom>
            <a:ln w="19050" cap="rnd">
              <a:solidFill>
                <a:srgbClr val="AF7037"/>
              </a:solidFill>
              <a:prstDash val="solid"/>
              <a:round/>
            </a:ln>
          </p:spPr>
        </p:sp>
        <p:sp>
          <p:nvSpPr>
            <p:cNvPr name="TextBox 27" id="27"/>
            <p:cNvSpPr txBox="true"/>
            <p:nvPr/>
          </p:nvSpPr>
          <p:spPr>
            <a:xfrm>
              <a:off x="0" y="-28575"/>
              <a:ext cx="603804" cy="227987"/>
            </a:xfrm>
            <a:prstGeom prst="rect">
              <a:avLst/>
            </a:prstGeom>
          </p:spPr>
          <p:txBody>
            <a:bodyPr anchor="ctr" rtlCol="false" tIns="50800" lIns="50800" bIns="50800" rIns="50800"/>
            <a:lstStyle/>
            <a:p>
              <a:pPr algn="ctr">
                <a:lnSpc>
                  <a:spcPts val="1959"/>
                </a:lnSpc>
              </a:pPr>
            </a:p>
          </p:txBody>
        </p:sp>
      </p:grpSp>
      <p:sp>
        <p:nvSpPr>
          <p:cNvPr name="TextBox 28" id="28"/>
          <p:cNvSpPr txBox="true"/>
          <p:nvPr/>
        </p:nvSpPr>
        <p:spPr>
          <a:xfrm rot="0">
            <a:off x="155645" y="8537787"/>
            <a:ext cx="1555112" cy="306705"/>
          </a:xfrm>
          <a:prstGeom prst="rect">
            <a:avLst/>
          </a:prstGeom>
        </p:spPr>
        <p:txBody>
          <a:bodyPr anchor="t" rtlCol="false" tIns="0" lIns="0" bIns="0" rIns="0">
            <a:spAutoFit/>
          </a:bodyPr>
          <a:lstStyle/>
          <a:p>
            <a:pPr algn="ctr">
              <a:lnSpc>
                <a:spcPts val="2519"/>
              </a:lnSpc>
            </a:pPr>
            <a:r>
              <a:rPr lang="en-US" sz="1799">
                <a:solidFill>
                  <a:srgbClr val="231F20"/>
                </a:solidFill>
                <a:latin typeface="Alama Bold"/>
                <a:ea typeface="Alama Bold"/>
                <a:cs typeface="Alama Bold"/>
                <a:sym typeface="Alama Bold"/>
              </a:rPr>
              <a:t>farming</a:t>
            </a:r>
          </a:p>
        </p:txBody>
      </p:sp>
      <p:sp>
        <p:nvSpPr>
          <p:cNvPr name="TextBox 29" id="29"/>
          <p:cNvSpPr txBox="true"/>
          <p:nvPr/>
        </p:nvSpPr>
        <p:spPr>
          <a:xfrm rot="0">
            <a:off x="2058240" y="8150125"/>
            <a:ext cx="4889327" cy="1036320"/>
          </a:xfrm>
          <a:prstGeom prst="rect">
            <a:avLst/>
          </a:prstGeom>
        </p:spPr>
        <p:txBody>
          <a:bodyPr anchor="t" rtlCol="false" tIns="0" lIns="0" bIns="0" rIns="0">
            <a:spAutoFit/>
          </a:bodyPr>
          <a:lstStyle/>
          <a:p>
            <a:pPr algn="just">
              <a:lnSpc>
                <a:spcPts val="1679"/>
              </a:lnSpc>
            </a:pPr>
            <a:r>
              <a:rPr lang="en-US" sz="1200" b="true">
                <a:solidFill>
                  <a:srgbClr val="231F20"/>
                </a:solidFill>
                <a:latin typeface="Roya Bold"/>
                <a:ea typeface="Roya Bold"/>
                <a:cs typeface="Roya Bold"/>
                <a:sym typeface="Roya Bold"/>
              </a:rPr>
              <a:t>IOT is much more useful in large-scale agriculture; It can help farmers to follow changes in soils and plants from drought or alteration of their ingredients and increased acid or basement, which will help farmers to intervene quickly and find solutions as soon as possible.</a:t>
            </a:r>
          </a:p>
        </p:txBody>
      </p:sp>
      <p:sp>
        <p:nvSpPr>
          <p:cNvPr name="Freeform 30" id="30"/>
          <p:cNvSpPr/>
          <p:nvPr/>
        </p:nvSpPr>
        <p:spPr>
          <a:xfrm flipH="false" flipV="false" rot="997602">
            <a:off x="5310441" y="-1290621"/>
            <a:ext cx="3509396" cy="2928750"/>
          </a:xfrm>
          <a:custGeom>
            <a:avLst/>
            <a:gdLst/>
            <a:ahLst/>
            <a:cxnLst/>
            <a:rect r="r" b="b" t="t" l="l"/>
            <a:pathLst>
              <a:path h="2928750" w="3509396">
                <a:moveTo>
                  <a:pt x="0" y="0"/>
                </a:moveTo>
                <a:lnTo>
                  <a:pt x="3509396" y="0"/>
                </a:lnTo>
                <a:lnTo>
                  <a:pt x="3509396" y="2928751"/>
                </a:lnTo>
                <a:lnTo>
                  <a:pt x="0" y="29287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p:cSld>
    <p:bg>
      <p:bgPr>
        <a:solidFill>
          <a:srgbClr val="FAF8F2"/>
        </a:solidFill>
      </p:bgPr>
    </p:bg>
    <p:spTree>
      <p:nvGrpSpPr>
        <p:cNvPr id="1" name=""/>
        <p:cNvGrpSpPr/>
        <p:nvPr/>
      </p:nvGrpSpPr>
      <p:grpSpPr>
        <a:xfrm>
          <a:off x="0" y="0"/>
          <a:ext cx="0" cy="0"/>
          <a:chOff x="0" y="0"/>
          <a:chExt cx="0" cy="0"/>
        </a:xfrm>
      </p:grpSpPr>
      <p:sp>
        <p:nvSpPr>
          <p:cNvPr name="TextBox 2" id="2"/>
          <p:cNvSpPr txBox="true"/>
          <p:nvPr/>
        </p:nvSpPr>
        <p:spPr>
          <a:xfrm rot="0">
            <a:off x="6152852" y="9946839"/>
            <a:ext cx="651148" cy="474345"/>
          </a:xfrm>
          <a:prstGeom prst="rect">
            <a:avLst/>
          </a:prstGeom>
        </p:spPr>
        <p:txBody>
          <a:bodyPr anchor="t" rtlCol="false" tIns="0" lIns="0" bIns="0" rIns="0">
            <a:spAutoFit/>
          </a:bodyPr>
          <a:lstStyle/>
          <a:p>
            <a:pPr algn="ctr">
              <a:lnSpc>
                <a:spcPts val="3540"/>
              </a:lnSpc>
            </a:pPr>
            <a:r>
              <a:rPr lang="en-US" b="true" sz="3000">
                <a:solidFill>
                  <a:srgbClr val="AF7037"/>
                </a:solidFill>
                <a:latin typeface="Boston Angel Bold"/>
                <a:ea typeface="Boston Angel Bold"/>
                <a:cs typeface="Boston Angel Bold"/>
                <a:sym typeface="Boston Angel Bold"/>
              </a:rPr>
              <a:t>08</a:t>
            </a:r>
          </a:p>
        </p:txBody>
      </p:sp>
      <p:sp>
        <p:nvSpPr>
          <p:cNvPr name="TextBox 3" id="3"/>
          <p:cNvSpPr txBox="true"/>
          <p:nvPr/>
        </p:nvSpPr>
        <p:spPr>
          <a:xfrm rot="0">
            <a:off x="73854" y="281655"/>
            <a:ext cx="3264665" cy="474345"/>
          </a:xfrm>
          <a:prstGeom prst="rect">
            <a:avLst/>
          </a:prstGeom>
        </p:spPr>
        <p:txBody>
          <a:bodyPr anchor="t" rtlCol="false" tIns="0" lIns="0" bIns="0" rIns="0">
            <a:spAutoFit/>
          </a:bodyPr>
          <a:lstStyle/>
          <a:p>
            <a:pPr algn="l">
              <a:lnSpc>
                <a:spcPts val="3540"/>
              </a:lnSpc>
            </a:pPr>
            <a:r>
              <a:rPr lang="en-US" b="true" sz="3000" spc="56">
                <a:solidFill>
                  <a:srgbClr val="AF7037"/>
                </a:solidFill>
                <a:latin typeface="Boston Angel Bold"/>
                <a:ea typeface="Boston Angel Bold"/>
                <a:cs typeface="Boston Angel Bold"/>
                <a:sym typeface="Boston Angel Bold"/>
              </a:rPr>
              <a:t>ADVANTAGES</a:t>
            </a:r>
          </a:p>
        </p:txBody>
      </p:sp>
      <p:sp>
        <p:nvSpPr>
          <p:cNvPr name="TextBox 4" id="4"/>
          <p:cNvSpPr txBox="true"/>
          <p:nvPr/>
        </p:nvSpPr>
        <p:spPr>
          <a:xfrm rot="0">
            <a:off x="3534178" y="2512044"/>
            <a:ext cx="3465481" cy="800100"/>
          </a:xfrm>
          <a:prstGeom prst="rect">
            <a:avLst/>
          </a:prstGeom>
        </p:spPr>
        <p:txBody>
          <a:bodyPr anchor="t" rtlCol="false" tIns="0" lIns="0" bIns="0" rIns="0">
            <a:spAutoFit/>
          </a:bodyPr>
          <a:lstStyle/>
          <a:p>
            <a:pPr algn="l">
              <a:lnSpc>
                <a:spcPts val="2100"/>
              </a:lnSpc>
            </a:pPr>
            <a:r>
              <a:rPr lang="en-US" sz="1500">
                <a:solidFill>
                  <a:srgbClr val="231F20"/>
                </a:solidFill>
                <a:latin typeface="Montserrat"/>
                <a:ea typeface="Montserrat"/>
                <a:cs typeface="Montserrat"/>
                <a:sym typeface="Montserrat"/>
              </a:rPr>
              <a:t>We humans will help us focus on important things, allocate leisure time to rest or enjoy.</a:t>
            </a:r>
          </a:p>
        </p:txBody>
      </p:sp>
      <p:grpSp>
        <p:nvGrpSpPr>
          <p:cNvPr name="Group 5" id="5"/>
          <p:cNvGrpSpPr/>
          <p:nvPr/>
        </p:nvGrpSpPr>
        <p:grpSpPr>
          <a:xfrm rot="0">
            <a:off x="3780000" y="1834928"/>
            <a:ext cx="2973837" cy="455295"/>
            <a:chOff x="0" y="0"/>
            <a:chExt cx="1894678" cy="290075"/>
          </a:xfrm>
        </p:grpSpPr>
        <p:sp>
          <p:nvSpPr>
            <p:cNvPr name="Freeform 6" id="6"/>
            <p:cNvSpPr/>
            <p:nvPr/>
          </p:nvSpPr>
          <p:spPr>
            <a:xfrm flipH="false" flipV="false" rot="0">
              <a:off x="0" y="0"/>
              <a:ext cx="1894678" cy="290075"/>
            </a:xfrm>
            <a:custGeom>
              <a:avLst/>
              <a:gdLst/>
              <a:ahLst/>
              <a:cxnLst/>
              <a:rect r="r" b="b" t="t" l="l"/>
              <a:pathLst>
                <a:path h="290075" w="1894678">
                  <a:moveTo>
                    <a:pt x="0" y="0"/>
                  </a:moveTo>
                  <a:lnTo>
                    <a:pt x="1894678" y="0"/>
                  </a:lnTo>
                  <a:lnTo>
                    <a:pt x="1894678" y="290075"/>
                  </a:lnTo>
                  <a:lnTo>
                    <a:pt x="0" y="290075"/>
                  </a:lnTo>
                  <a:close/>
                </a:path>
              </a:pathLst>
            </a:custGeom>
            <a:solidFill>
              <a:srgbClr val="DDD1B8"/>
            </a:solidFill>
            <a:ln cap="sq">
              <a:noFill/>
              <a:prstDash val="solid"/>
              <a:miter/>
            </a:ln>
          </p:spPr>
        </p:sp>
        <p:sp>
          <p:nvSpPr>
            <p:cNvPr name="TextBox 7" id="7"/>
            <p:cNvSpPr txBox="true"/>
            <p:nvPr/>
          </p:nvSpPr>
          <p:spPr>
            <a:xfrm>
              <a:off x="0" y="-28575"/>
              <a:ext cx="1894678" cy="318650"/>
            </a:xfrm>
            <a:prstGeom prst="rect">
              <a:avLst/>
            </a:prstGeom>
          </p:spPr>
          <p:txBody>
            <a:bodyPr anchor="ctr" rtlCol="false" tIns="21000" lIns="21000" bIns="21000" rIns="21000"/>
            <a:lstStyle/>
            <a:p>
              <a:pPr algn="ctr">
                <a:lnSpc>
                  <a:spcPts val="1819"/>
                </a:lnSpc>
              </a:pPr>
              <a:r>
                <a:rPr lang="en-US" sz="1299" b="true">
                  <a:solidFill>
                    <a:srgbClr val="231F20"/>
                  </a:solidFill>
                  <a:latin typeface="Montserrat Bold"/>
                  <a:ea typeface="Montserrat Bold"/>
                  <a:cs typeface="Montserrat Bold"/>
                  <a:sym typeface="Montserrat Bold"/>
                </a:rPr>
                <a:t>save a lot of time</a:t>
              </a:r>
            </a:p>
          </p:txBody>
        </p:sp>
      </p:grpSp>
      <p:sp>
        <p:nvSpPr>
          <p:cNvPr name="TextBox 8" id="8"/>
          <p:cNvSpPr txBox="true"/>
          <p:nvPr/>
        </p:nvSpPr>
        <p:spPr>
          <a:xfrm rot="0">
            <a:off x="3780000" y="5071384"/>
            <a:ext cx="3465481" cy="1066800"/>
          </a:xfrm>
          <a:prstGeom prst="rect">
            <a:avLst/>
          </a:prstGeom>
        </p:spPr>
        <p:txBody>
          <a:bodyPr anchor="t" rtlCol="false" tIns="0" lIns="0" bIns="0" rIns="0">
            <a:spAutoFit/>
          </a:bodyPr>
          <a:lstStyle/>
          <a:p>
            <a:pPr algn="l">
              <a:lnSpc>
                <a:spcPts val="2100"/>
              </a:lnSpc>
            </a:pPr>
            <a:r>
              <a:rPr lang="en-US" sz="1500">
                <a:solidFill>
                  <a:srgbClr val="231F20"/>
                </a:solidFill>
                <a:latin typeface="Montserrat"/>
                <a:ea typeface="Montserrat"/>
                <a:cs typeface="Montserrat"/>
                <a:sym typeface="Montserrat"/>
              </a:rPr>
              <a:t>TIn transport, communications and the health sector, people's age will increase, and death rates will decrease.</a:t>
            </a:r>
          </a:p>
        </p:txBody>
      </p:sp>
      <p:grpSp>
        <p:nvGrpSpPr>
          <p:cNvPr name="Group 9" id="9"/>
          <p:cNvGrpSpPr/>
          <p:nvPr/>
        </p:nvGrpSpPr>
        <p:grpSpPr>
          <a:xfrm rot="0">
            <a:off x="3780000" y="4334056"/>
            <a:ext cx="2973837" cy="518253"/>
            <a:chOff x="0" y="0"/>
            <a:chExt cx="1894678" cy="330187"/>
          </a:xfrm>
        </p:grpSpPr>
        <p:sp>
          <p:nvSpPr>
            <p:cNvPr name="Freeform 10" id="10"/>
            <p:cNvSpPr/>
            <p:nvPr/>
          </p:nvSpPr>
          <p:spPr>
            <a:xfrm flipH="false" flipV="false" rot="0">
              <a:off x="0" y="0"/>
              <a:ext cx="1894678" cy="330187"/>
            </a:xfrm>
            <a:custGeom>
              <a:avLst/>
              <a:gdLst/>
              <a:ahLst/>
              <a:cxnLst/>
              <a:rect r="r" b="b" t="t" l="l"/>
              <a:pathLst>
                <a:path h="330187" w="1894678">
                  <a:moveTo>
                    <a:pt x="0" y="0"/>
                  </a:moveTo>
                  <a:lnTo>
                    <a:pt x="1894678" y="0"/>
                  </a:lnTo>
                  <a:lnTo>
                    <a:pt x="1894678" y="330187"/>
                  </a:lnTo>
                  <a:lnTo>
                    <a:pt x="0" y="330187"/>
                  </a:lnTo>
                  <a:close/>
                </a:path>
              </a:pathLst>
            </a:custGeom>
            <a:solidFill>
              <a:srgbClr val="DDD1B8"/>
            </a:solidFill>
            <a:ln cap="sq">
              <a:noFill/>
              <a:prstDash val="solid"/>
              <a:miter/>
            </a:ln>
          </p:spPr>
        </p:sp>
        <p:sp>
          <p:nvSpPr>
            <p:cNvPr name="TextBox 11" id="11"/>
            <p:cNvSpPr txBox="true"/>
            <p:nvPr/>
          </p:nvSpPr>
          <p:spPr>
            <a:xfrm>
              <a:off x="0" y="-28575"/>
              <a:ext cx="1894678" cy="358762"/>
            </a:xfrm>
            <a:prstGeom prst="rect">
              <a:avLst/>
            </a:prstGeom>
          </p:spPr>
          <p:txBody>
            <a:bodyPr anchor="ctr" rtlCol="false" tIns="21000" lIns="21000" bIns="21000" rIns="21000"/>
            <a:lstStyle/>
            <a:p>
              <a:pPr algn="ctr">
                <a:lnSpc>
                  <a:spcPts val="1819"/>
                </a:lnSpc>
              </a:pPr>
              <a:r>
                <a:rPr lang="en-US" sz="1299" b="true">
                  <a:solidFill>
                    <a:srgbClr val="231F20"/>
                  </a:solidFill>
                  <a:latin typeface="Montserrat Bold"/>
                  <a:ea typeface="Montserrat Bold"/>
                  <a:cs typeface="Montserrat Bold"/>
                  <a:sym typeface="Montserrat Bold"/>
                </a:rPr>
                <a:t>Reducing accidents and health problems</a:t>
              </a:r>
            </a:p>
          </p:txBody>
        </p:sp>
      </p:grpSp>
      <p:sp>
        <p:nvSpPr>
          <p:cNvPr name="TextBox 12" id="12"/>
          <p:cNvSpPr txBox="true"/>
          <p:nvPr/>
        </p:nvSpPr>
        <p:spPr>
          <a:xfrm rot="0">
            <a:off x="3534178" y="7990482"/>
            <a:ext cx="3465481" cy="1066800"/>
          </a:xfrm>
          <a:prstGeom prst="rect">
            <a:avLst/>
          </a:prstGeom>
        </p:spPr>
        <p:txBody>
          <a:bodyPr anchor="t" rtlCol="false" tIns="0" lIns="0" bIns="0" rIns="0">
            <a:spAutoFit/>
          </a:bodyPr>
          <a:lstStyle/>
          <a:p>
            <a:pPr algn="l">
              <a:lnSpc>
                <a:spcPts val="2100"/>
              </a:lnSpc>
            </a:pPr>
            <a:r>
              <a:rPr lang="en-US" sz="1500">
                <a:solidFill>
                  <a:srgbClr val="231F20"/>
                </a:solidFill>
                <a:latin typeface="Montserrat"/>
                <a:ea typeface="Montserrat"/>
                <a:cs typeface="Montserrat"/>
                <a:sym typeface="Montserrat"/>
              </a:rPr>
              <a:t>It will contribute to creating a very strong wave of improvement and development both from the service side and products</a:t>
            </a:r>
          </a:p>
        </p:txBody>
      </p:sp>
      <p:grpSp>
        <p:nvGrpSpPr>
          <p:cNvPr name="Group 13" id="13"/>
          <p:cNvGrpSpPr/>
          <p:nvPr/>
        </p:nvGrpSpPr>
        <p:grpSpPr>
          <a:xfrm rot="0">
            <a:off x="3780000" y="7113658"/>
            <a:ext cx="2973837" cy="455295"/>
            <a:chOff x="0" y="0"/>
            <a:chExt cx="1894678" cy="290075"/>
          </a:xfrm>
        </p:grpSpPr>
        <p:sp>
          <p:nvSpPr>
            <p:cNvPr name="Freeform 14" id="14"/>
            <p:cNvSpPr/>
            <p:nvPr/>
          </p:nvSpPr>
          <p:spPr>
            <a:xfrm flipH="false" flipV="false" rot="0">
              <a:off x="0" y="0"/>
              <a:ext cx="1894678" cy="290075"/>
            </a:xfrm>
            <a:custGeom>
              <a:avLst/>
              <a:gdLst/>
              <a:ahLst/>
              <a:cxnLst/>
              <a:rect r="r" b="b" t="t" l="l"/>
              <a:pathLst>
                <a:path h="290075" w="1894678">
                  <a:moveTo>
                    <a:pt x="0" y="0"/>
                  </a:moveTo>
                  <a:lnTo>
                    <a:pt x="1894678" y="0"/>
                  </a:lnTo>
                  <a:lnTo>
                    <a:pt x="1894678" y="290075"/>
                  </a:lnTo>
                  <a:lnTo>
                    <a:pt x="0" y="290075"/>
                  </a:lnTo>
                  <a:close/>
                </a:path>
              </a:pathLst>
            </a:custGeom>
            <a:solidFill>
              <a:srgbClr val="DDD1B8"/>
            </a:solidFill>
            <a:ln cap="sq">
              <a:noFill/>
              <a:prstDash val="solid"/>
              <a:miter/>
            </a:ln>
          </p:spPr>
        </p:sp>
        <p:sp>
          <p:nvSpPr>
            <p:cNvPr name="TextBox 15" id="15"/>
            <p:cNvSpPr txBox="true"/>
            <p:nvPr/>
          </p:nvSpPr>
          <p:spPr>
            <a:xfrm>
              <a:off x="0" y="-28575"/>
              <a:ext cx="1894678" cy="318650"/>
            </a:xfrm>
            <a:prstGeom prst="rect">
              <a:avLst/>
            </a:prstGeom>
          </p:spPr>
          <p:txBody>
            <a:bodyPr anchor="ctr" rtlCol="false" tIns="21000" lIns="21000" bIns="21000" rIns="21000"/>
            <a:lstStyle/>
            <a:p>
              <a:pPr algn="ctr">
                <a:lnSpc>
                  <a:spcPts val="1819"/>
                </a:lnSpc>
              </a:pPr>
              <a:r>
                <a:rPr lang="en-US" sz="1299" b="true">
                  <a:solidFill>
                    <a:srgbClr val="231F20"/>
                  </a:solidFill>
                  <a:latin typeface="Montserrat Bold"/>
                  <a:ea typeface="Montserrat Bold"/>
                  <a:cs typeface="Montserrat Bold"/>
                  <a:sym typeface="Montserrat Bold"/>
                </a:rPr>
                <a:t>Providing a lot of data</a:t>
              </a:r>
            </a:p>
          </p:txBody>
        </p:sp>
      </p:grpSp>
      <p:grpSp>
        <p:nvGrpSpPr>
          <p:cNvPr name="Group 16" id="16"/>
          <p:cNvGrpSpPr/>
          <p:nvPr/>
        </p:nvGrpSpPr>
        <p:grpSpPr>
          <a:xfrm rot="0">
            <a:off x="73854" y="1834928"/>
            <a:ext cx="2973837" cy="455295"/>
            <a:chOff x="0" y="0"/>
            <a:chExt cx="1894678" cy="290075"/>
          </a:xfrm>
        </p:grpSpPr>
        <p:sp>
          <p:nvSpPr>
            <p:cNvPr name="Freeform 17" id="17"/>
            <p:cNvSpPr/>
            <p:nvPr/>
          </p:nvSpPr>
          <p:spPr>
            <a:xfrm flipH="false" flipV="false" rot="0">
              <a:off x="0" y="0"/>
              <a:ext cx="1894678" cy="290075"/>
            </a:xfrm>
            <a:custGeom>
              <a:avLst/>
              <a:gdLst/>
              <a:ahLst/>
              <a:cxnLst/>
              <a:rect r="r" b="b" t="t" l="l"/>
              <a:pathLst>
                <a:path h="290075" w="1894678">
                  <a:moveTo>
                    <a:pt x="0" y="0"/>
                  </a:moveTo>
                  <a:lnTo>
                    <a:pt x="1894678" y="0"/>
                  </a:lnTo>
                  <a:lnTo>
                    <a:pt x="1894678" y="290075"/>
                  </a:lnTo>
                  <a:lnTo>
                    <a:pt x="0" y="290075"/>
                  </a:lnTo>
                  <a:close/>
                </a:path>
              </a:pathLst>
            </a:custGeom>
            <a:solidFill>
              <a:srgbClr val="DDD1B8"/>
            </a:solidFill>
            <a:ln cap="sq">
              <a:noFill/>
              <a:prstDash val="solid"/>
              <a:miter/>
            </a:ln>
          </p:spPr>
        </p:sp>
        <p:sp>
          <p:nvSpPr>
            <p:cNvPr name="TextBox 18" id="18"/>
            <p:cNvSpPr txBox="true"/>
            <p:nvPr/>
          </p:nvSpPr>
          <p:spPr>
            <a:xfrm>
              <a:off x="0" y="-28575"/>
              <a:ext cx="1894678" cy="318650"/>
            </a:xfrm>
            <a:prstGeom prst="rect">
              <a:avLst/>
            </a:prstGeom>
          </p:spPr>
          <p:txBody>
            <a:bodyPr anchor="ctr" rtlCol="false" tIns="21000" lIns="21000" bIns="21000" rIns="21000"/>
            <a:lstStyle/>
            <a:p>
              <a:pPr algn="ctr">
                <a:lnSpc>
                  <a:spcPts val="1819"/>
                </a:lnSpc>
              </a:pPr>
              <a:r>
                <a:rPr lang="en-US" sz="1299" b="true">
                  <a:solidFill>
                    <a:srgbClr val="231F20"/>
                  </a:solidFill>
                  <a:latin typeface="Montserrat Bold"/>
                  <a:ea typeface="Montserrat Bold"/>
                  <a:cs typeface="Montserrat Bold"/>
                  <a:sym typeface="Montserrat Bold"/>
                </a:rPr>
                <a:t>security and protection</a:t>
              </a:r>
            </a:p>
          </p:txBody>
        </p:sp>
      </p:grpSp>
      <p:grpSp>
        <p:nvGrpSpPr>
          <p:cNvPr name="Group 19" id="19"/>
          <p:cNvGrpSpPr/>
          <p:nvPr/>
        </p:nvGrpSpPr>
        <p:grpSpPr>
          <a:xfrm rot="0">
            <a:off x="73854" y="4334056"/>
            <a:ext cx="2973837" cy="455295"/>
            <a:chOff x="0" y="0"/>
            <a:chExt cx="1894678" cy="290075"/>
          </a:xfrm>
        </p:grpSpPr>
        <p:sp>
          <p:nvSpPr>
            <p:cNvPr name="Freeform 20" id="20"/>
            <p:cNvSpPr/>
            <p:nvPr/>
          </p:nvSpPr>
          <p:spPr>
            <a:xfrm flipH="false" flipV="false" rot="0">
              <a:off x="0" y="0"/>
              <a:ext cx="1894678" cy="290075"/>
            </a:xfrm>
            <a:custGeom>
              <a:avLst/>
              <a:gdLst/>
              <a:ahLst/>
              <a:cxnLst/>
              <a:rect r="r" b="b" t="t" l="l"/>
              <a:pathLst>
                <a:path h="290075" w="1894678">
                  <a:moveTo>
                    <a:pt x="0" y="0"/>
                  </a:moveTo>
                  <a:lnTo>
                    <a:pt x="1894678" y="0"/>
                  </a:lnTo>
                  <a:lnTo>
                    <a:pt x="1894678" y="290075"/>
                  </a:lnTo>
                  <a:lnTo>
                    <a:pt x="0" y="290075"/>
                  </a:lnTo>
                  <a:close/>
                </a:path>
              </a:pathLst>
            </a:custGeom>
            <a:solidFill>
              <a:srgbClr val="DDD1B8"/>
            </a:solidFill>
            <a:ln cap="sq">
              <a:noFill/>
              <a:prstDash val="solid"/>
              <a:miter/>
            </a:ln>
          </p:spPr>
        </p:sp>
        <p:sp>
          <p:nvSpPr>
            <p:cNvPr name="TextBox 21" id="21"/>
            <p:cNvSpPr txBox="true"/>
            <p:nvPr/>
          </p:nvSpPr>
          <p:spPr>
            <a:xfrm>
              <a:off x="0" y="-19050"/>
              <a:ext cx="1894678" cy="309125"/>
            </a:xfrm>
            <a:prstGeom prst="rect">
              <a:avLst/>
            </a:prstGeom>
          </p:spPr>
          <p:txBody>
            <a:bodyPr anchor="ctr" rtlCol="false" tIns="21000" lIns="21000" bIns="21000" rIns="21000"/>
            <a:lstStyle/>
            <a:p>
              <a:pPr algn="ctr">
                <a:lnSpc>
                  <a:spcPts val="1099"/>
                </a:lnSpc>
              </a:pPr>
            </a:p>
          </p:txBody>
        </p:sp>
      </p:grpSp>
      <p:grpSp>
        <p:nvGrpSpPr>
          <p:cNvPr name="Group 22" id="22"/>
          <p:cNvGrpSpPr/>
          <p:nvPr/>
        </p:nvGrpSpPr>
        <p:grpSpPr>
          <a:xfrm rot="0">
            <a:off x="73854" y="7113658"/>
            <a:ext cx="2973837" cy="645754"/>
            <a:chOff x="0" y="0"/>
            <a:chExt cx="1894678" cy="411420"/>
          </a:xfrm>
        </p:grpSpPr>
        <p:sp>
          <p:nvSpPr>
            <p:cNvPr name="Freeform 23" id="23"/>
            <p:cNvSpPr/>
            <p:nvPr/>
          </p:nvSpPr>
          <p:spPr>
            <a:xfrm flipH="false" flipV="false" rot="0">
              <a:off x="0" y="0"/>
              <a:ext cx="1894678" cy="411420"/>
            </a:xfrm>
            <a:custGeom>
              <a:avLst/>
              <a:gdLst/>
              <a:ahLst/>
              <a:cxnLst/>
              <a:rect r="r" b="b" t="t" l="l"/>
              <a:pathLst>
                <a:path h="411420" w="1894678">
                  <a:moveTo>
                    <a:pt x="0" y="0"/>
                  </a:moveTo>
                  <a:lnTo>
                    <a:pt x="1894678" y="0"/>
                  </a:lnTo>
                  <a:lnTo>
                    <a:pt x="1894678" y="411420"/>
                  </a:lnTo>
                  <a:lnTo>
                    <a:pt x="0" y="411420"/>
                  </a:lnTo>
                  <a:close/>
                </a:path>
              </a:pathLst>
            </a:custGeom>
            <a:solidFill>
              <a:srgbClr val="DDD1B8"/>
            </a:solidFill>
            <a:ln cap="sq">
              <a:noFill/>
              <a:prstDash val="solid"/>
              <a:miter/>
            </a:ln>
          </p:spPr>
        </p:sp>
        <p:sp>
          <p:nvSpPr>
            <p:cNvPr name="TextBox 24" id="24"/>
            <p:cNvSpPr txBox="true"/>
            <p:nvPr/>
          </p:nvSpPr>
          <p:spPr>
            <a:xfrm>
              <a:off x="0" y="-19050"/>
              <a:ext cx="1894678" cy="430470"/>
            </a:xfrm>
            <a:prstGeom prst="rect">
              <a:avLst/>
            </a:prstGeom>
          </p:spPr>
          <p:txBody>
            <a:bodyPr anchor="ctr" rtlCol="false" tIns="21000" lIns="21000" bIns="21000" rIns="21000"/>
            <a:lstStyle/>
            <a:p>
              <a:pPr algn="ctr">
                <a:lnSpc>
                  <a:spcPts val="1099"/>
                </a:lnSpc>
              </a:pPr>
            </a:p>
            <a:p>
              <a:pPr algn="ctr">
                <a:lnSpc>
                  <a:spcPts val="1819"/>
                </a:lnSpc>
              </a:pPr>
              <a:r>
                <a:rPr lang="en-US" sz="1299" b="true">
                  <a:solidFill>
                    <a:srgbClr val="231F20"/>
                  </a:solidFill>
                  <a:latin typeface="Montserrat Bold"/>
                  <a:ea typeface="Montserrat Bold"/>
                  <a:cs typeface="Montserrat Bold"/>
                  <a:sym typeface="Montserrat Bold"/>
                </a:rPr>
                <a:t>Automation of everything that can be automated</a:t>
              </a:r>
            </a:p>
          </p:txBody>
        </p:sp>
      </p:grpSp>
      <p:sp>
        <p:nvSpPr>
          <p:cNvPr name="TextBox 25" id="25"/>
          <p:cNvSpPr txBox="true"/>
          <p:nvPr/>
        </p:nvSpPr>
        <p:spPr>
          <a:xfrm rot="0">
            <a:off x="0" y="4443593"/>
            <a:ext cx="2973837" cy="224155"/>
          </a:xfrm>
          <a:prstGeom prst="rect">
            <a:avLst/>
          </a:prstGeom>
        </p:spPr>
        <p:txBody>
          <a:bodyPr anchor="t" rtlCol="false" tIns="0" lIns="0" bIns="0" rIns="0">
            <a:spAutoFit/>
          </a:bodyPr>
          <a:lstStyle/>
          <a:p>
            <a:pPr algn="ctr">
              <a:lnSpc>
                <a:spcPts val="1819"/>
              </a:lnSpc>
              <a:spcBef>
                <a:spcPct val="0"/>
              </a:spcBef>
            </a:pPr>
            <a:r>
              <a:rPr lang="en-US" b="true" sz="1299">
                <a:solidFill>
                  <a:srgbClr val="000000"/>
                </a:solidFill>
                <a:latin typeface="Montserrat Bold"/>
                <a:ea typeface="Montserrat Bold"/>
                <a:cs typeface="Montserrat Bold"/>
                <a:sym typeface="Montserrat Bold"/>
              </a:rPr>
              <a:t>Reduce our energy consumption</a:t>
            </a:r>
          </a:p>
        </p:txBody>
      </p:sp>
      <p:sp>
        <p:nvSpPr>
          <p:cNvPr name="TextBox 26" id="26"/>
          <p:cNvSpPr txBox="true"/>
          <p:nvPr/>
        </p:nvSpPr>
        <p:spPr>
          <a:xfrm rot="0">
            <a:off x="226156" y="2512044"/>
            <a:ext cx="2669233" cy="1066800"/>
          </a:xfrm>
          <a:prstGeom prst="rect">
            <a:avLst/>
          </a:prstGeom>
        </p:spPr>
        <p:txBody>
          <a:bodyPr anchor="t" rtlCol="false" tIns="0" lIns="0" bIns="0" rIns="0">
            <a:spAutoFit/>
          </a:bodyPr>
          <a:lstStyle/>
          <a:p>
            <a:pPr algn="l">
              <a:lnSpc>
                <a:spcPts val="2100"/>
              </a:lnSpc>
              <a:spcBef>
                <a:spcPct val="0"/>
              </a:spcBef>
            </a:pPr>
            <a:r>
              <a:rPr lang="en-US" sz="1500">
                <a:solidFill>
                  <a:srgbClr val="000000"/>
                </a:solidFill>
                <a:latin typeface="Montserrat"/>
                <a:ea typeface="Montserrat"/>
                <a:cs typeface="Montserrat"/>
                <a:sym typeface="Montserrat"/>
              </a:rPr>
              <a:t>It will significantly reduce the incidence of crimes or even completely erase them</a:t>
            </a:r>
          </a:p>
        </p:txBody>
      </p:sp>
      <p:sp>
        <p:nvSpPr>
          <p:cNvPr name="TextBox 27" id="27"/>
          <p:cNvSpPr txBox="true"/>
          <p:nvPr/>
        </p:nvSpPr>
        <p:spPr>
          <a:xfrm rot="0">
            <a:off x="339168" y="5096482"/>
            <a:ext cx="2443210" cy="1276350"/>
          </a:xfrm>
          <a:prstGeom prst="rect">
            <a:avLst/>
          </a:prstGeom>
        </p:spPr>
        <p:txBody>
          <a:bodyPr anchor="t" rtlCol="false" tIns="0" lIns="0" bIns="0" rIns="0">
            <a:spAutoFit/>
          </a:bodyPr>
          <a:lstStyle/>
          <a:p>
            <a:pPr algn="l">
              <a:lnSpc>
                <a:spcPts val="2099"/>
              </a:lnSpc>
              <a:spcBef>
                <a:spcPct val="0"/>
              </a:spcBef>
            </a:pPr>
            <a:r>
              <a:rPr lang="en-US" sz="1499">
                <a:solidFill>
                  <a:srgbClr val="000000"/>
                </a:solidFill>
                <a:latin typeface="Montserrat"/>
                <a:ea typeface="Montserrat"/>
                <a:cs typeface="Montserrat"/>
                <a:sym typeface="Montserrat"/>
              </a:rPr>
              <a:t>Spectacular amounts of energy can be provided, especially those related to lighting or human neglect</a:t>
            </a:r>
          </a:p>
        </p:txBody>
      </p:sp>
      <p:sp>
        <p:nvSpPr>
          <p:cNvPr name="TextBox 28" id="28"/>
          <p:cNvSpPr txBox="true"/>
          <p:nvPr/>
        </p:nvSpPr>
        <p:spPr>
          <a:xfrm rot="0">
            <a:off x="196653" y="7988012"/>
            <a:ext cx="2728239" cy="2305050"/>
          </a:xfrm>
          <a:prstGeom prst="rect">
            <a:avLst/>
          </a:prstGeom>
        </p:spPr>
        <p:txBody>
          <a:bodyPr anchor="t" rtlCol="false" tIns="0" lIns="0" bIns="0" rIns="0">
            <a:spAutoFit/>
          </a:bodyPr>
          <a:lstStyle/>
          <a:p>
            <a:pPr algn="l">
              <a:lnSpc>
                <a:spcPts val="2099"/>
              </a:lnSpc>
              <a:spcBef>
                <a:spcPct val="0"/>
              </a:spcBef>
            </a:pPr>
            <a:r>
              <a:rPr lang="en-US" sz="1499">
                <a:solidFill>
                  <a:srgbClr val="000000"/>
                </a:solidFill>
                <a:latin typeface="Montserrat"/>
                <a:ea typeface="Montserrat"/>
                <a:cs typeface="Montserrat"/>
                <a:sym typeface="Montserrat"/>
              </a:rPr>
              <a:t>IoT technology will help us to make all periodic and routine tasks done without our intervention and without any mistakes. This will provide a comfortable lifestyle for humans, and will help individuals become more productive.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DAF2wpMNS6c</dc:identifier>
  <dcterms:modified xsi:type="dcterms:W3CDTF">2011-08-01T06:04:30Z</dcterms:modified>
  <cp:revision>1</cp:revision>
  <dc:title>Beige Aesthetic Event Proposal</dc:title>
</cp:coreProperties>
</file>